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147470858" r:id="rId3"/>
    <p:sldId id="2147470876" r:id="rId4"/>
    <p:sldId id="2935" r:id="rId5"/>
    <p:sldId id="2147470869" r:id="rId6"/>
    <p:sldId id="3100" r:id="rId7"/>
    <p:sldId id="2982" r:id="rId8"/>
    <p:sldId id="2983" r:id="rId9"/>
    <p:sldId id="2984" r:id="rId10"/>
    <p:sldId id="2147470878" r:id="rId11"/>
    <p:sldId id="2981" r:id="rId12"/>
    <p:sldId id="2986" r:id="rId13"/>
    <p:sldId id="2987" r:id="rId14"/>
    <p:sldId id="2988" r:id="rId15"/>
    <p:sldId id="2147470874" r:id="rId16"/>
    <p:sldId id="2147470875" r:id="rId17"/>
    <p:sldId id="2147470837" r:id="rId18"/>
    <p:sldId id="2147470866" r:id="rId19"/>
    <p:sldId id="412" r:id="rId20"/>
    <p:sldId id="2147470872" r:id="rId21"/>
  </p:sldIdLst>
  <p:sldSz cx="12192000" cy="6858000"/>
  <p:notesSz cx="7010400" cy="92964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4" userDrawn="1">
          <p15:clr>
            <a:srgbClr val="A4A3A4"/>
          </p15:clr>
        </p15:guide>
        <p15:guide id="2" pos="244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3654" autoAdjust="0"/>
    <p:restoredTop sz="89860" autoAdjust="0"/>
  </p:normalViewPr>
  <p:slideViewPr>
    <p:cSldViewPr snapToGrid="0" showGuides="1">
      <p:cViewPr varScale="1">
        <p:scale>
          <a:sx n="91" d="100"/>
          <a:sy n="91" d="100"/>
        </p:scale>
        <p:origin x="138" y="1062"/>
      </p:cViewPr>
      <p:guideLst>
        <p:guide orient="horz" pos="144"/>
        <p:guide pos="2448"/>
      </p:guideLst>
    </p:cSldViewPr>
  </p:slideViewPr>
  <p:outlineViewPr>
    <p:cViewPr>
      <p:scale>
        <a:sx n="33" d="100"/>
        <a:sy n="33" d="100"/>
      </p:scale>
      <p:origin x="0" y="-18024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3048"/>
    </p:cViewPr>
  </p:sorterViewPr>
  <p:notesViewPr>
    <p:cSldViewPr snapToGrid="0" showGuides="1">
      <p:cViewPr varScale="1">
        <p:scale>
          <a:sx n="102" d="100"/>
          <a:sy n="102" d="100"/>
        </p:scale>
        <p:origin x="130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>
            <a:extLst>
              <a:ext uri="{FF2B5EF4-FFF2-40B4-BE49-F238E27FC236}">
                <a16:creationId xmlns:a16="http://schemas.microsoft.com/office/drawing/2014/main" id="{0F41028D-D2F0-4364-888A-0D4D928CB4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1586" y="9133383"/>
            <a:ext cx="194733" cy="154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marL="232943" indent="-232943" algn="r">
              <a:defRPr/>
            </a:pPr>
            <a:fld id="{DD650490-693F-4F94-9ABA-AEA75A2D50EF}" type="slidenum">
              <a:rPr lang="en-US" sz="1000">
                <a:latin typeface="Arial" pitchFamily="34" charset="0"/>
              </a:rPr>
              <a:pPr marL="232943" indent="-232943" algn="r">
                <a:defRPr/>
              </a:pPr>
              <a:t>‹#›</a:t>
            </a:fld>
            <a:r>
              <a:rPr lang="en-US" sz="1000" dirty="0">
                <a:latin typeface="Arial" pitchFamily="34" charset="0"/>
              </a:rPr>
              <a:t>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836944-177F-4AC9-B61C-3852B1F2E5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5556" y="9188985"/>
            <a:ext cx="2212144" cy="12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marL="232943" indent="-232943" algn="ctr">
              <a:defRPr/>
            </a:pPr>
            <a:r>
              <a:rPr lang="en-US" sz="800" dirty="0">
                <a:latin typeface="Arial" pitchFamily="34" charset="0"/>
              </a:rPr>
              <a:t>dove@parshift.com, attributed copies permitted</a:t>
            </a:r>
          </a:p>
        </p:txBody>
      </p:sp>
    </p:spTree>
    <p:extLst>
      <p:ext uri="{BB962C8B-B14F-4D97-AF65-F5344CB8AC3E}">
        <p14:creationId xmlns:p14="http://schemas.microsoft.com/office/powerpoint/2010/main" val="3856152779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928" userDrawn="1">
          <p15:clr>
            <a:srgbClr val="F26B43"/>
          </p15:clr>
        </p15:guide>
        <p15:guide id="2" pos="2208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CB05632-FE8B-4E9F-A054-1A9A327928D9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EC53F82-BBFB-452E-8D50-E4471B162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630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C53F82-BBFB-452E-8D50-E4471B16226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375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Engagement with the situation, not with a plan or a procedure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C53F82-BBFB-452E-8D50-E4471B16226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7571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70FD5A-F78A-4C1C-8B25-356730E28EA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1459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C53F82-BBFB-452E-8D50-E4471B16226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1782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C53F82-BBFB-452E-8D50-E4471B16226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4634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05AE3-13F2-AB4F-593E-CFEAA9A9F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BAFA63-25E6-15A9-F8BB-6EC35754B8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EF0078-2368-D8C0-BDAE-0BED54F722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D0CFD3-27AB-E647-C034-07314FBB96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C53F82-BBFB-452E-8D50-E4471B16226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5730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EE959A-4395-5857-BF3B-CB966D0A0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9E6D1F-4E52-2381-141B-B3E2294B1E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BAD8EC-78CE-A240-B681-A1369ED049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D8A1A1-1859-E4A0-13E3-2FCE655AA6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724C42-AC60-4D1D-96BC-C391720B4AC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33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05E67-E5A6-4FA2-AE5E-D926474E62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122363"/>
            <a:ext cx="12192000" cy="2387600"/>
          </a:xfrm>
          <a:prstGeom prst="rect">
            <a:avLst/>
          </a:prstGeom>
        </p:spPr>
        <p:txBody>
          <a:bodyPr anchor="b"/>
          <a:lstStyle>
            <a:lvl1pPr algn="ctr"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8AD6B6-2D34-4C22-8A13-9EF740539F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602038"/>
            <a:ext cx="12192000" cy="1655762"/>
          </a:xfrm>
        </p:spPr>
        <p:txBody>
          <a:bodyPr/>
          <a:lstStyle>
            <a:lvl1pPr marL="0" indent="0" algn="ctr">
              <a:buNone/>
              <a:defRPr sz="20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0696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F79CD8-E785-467A-942A-CB30769551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245" y="901521"/>
            <a:ext cx="11449317" cy="5791380"/>
          </a:xfrm>
        </p:spPr>
        <p:txBody>
          <a:bodyPr/>
          <a:lstStyle>
            <a:lvl1pPr>
              <a:defRPr b="1"/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5EF4D9B-55C2-47F7-BA17-EE38A28A70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" y="165099"/>
            <a:ext cx="12192000" cy="51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>
              <a:defRPr b="1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7508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11A9C9-71A7-45A3-A98C-F26323AA1E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9245" y="1825625"/>
            <a:ext cx="1144931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503F8388-FB02-41F8-A3BD-7422D6ED6E4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973866" y="6679842"/>
            <a:ext cx="1905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marL="228600" indent="-228600" algn="r">
              <a:defRPr/>
            </a:pPr>
            <a:fld id="{DD650490-693F-4F94-9ABA-AEA75A2D50EF}" type="slidenum">
              <a:rPr lang="en-US" sz="1000">
                <a:latin typeface="Arial" pitchFamily="34" charset="0"/>
              </a:rPr>
              <a:pPr marL="228600" indent="-228600" algn="r">
                <a:defRPr/>
              </a:pPr>
              <a:t>‹#›</a:t>
            </a:fld>
            <a:r>
              <a:rPr lang="en-US" sz="1000" dirty="0">
                <a:latin typeface="Arial" pitchFamily="34" charset="0"/>
              </a:rPr>
              <a:t> 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644162A5-FD37-4737-B924-7B0D603529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" y="165099"/>
            <a:ext cx="12192000" cy="51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MASTER: Wide Format</a:t>
            </a:r>
          </a:p>
        </p:txBody>
      </p:sp>
      <p:pic>
        <p:nvPicPr>
          <p:cNvPr id="2" name="Picture 1" descr="A logo of a company&#10;&#10;AI-generated content may be incorrect.">
            <a:extLst>
              <a:ext uri="{FF2B5EF4-FFF2-40B4-BE49-F238E27FC236}">
                <a16:creationId xmlns:a16="http://schemas.microsoft.com/office/drawing/2014/main" id="{F9F993AE-5C17-A568-AA9F-65551D8D794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1891" y="147636"/>
            <a:ext cx="752475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472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000099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-22860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-22860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22860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linkedin.com/pulse/aligning-vectors-how-optimize-impact-dharmesh-shah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A1F72-09DC-4400-829D-E0A984DDC9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1122364"/>
            <a:ext cx="7764905" cy="1293090"/>
          </a:xfrm>
        </p:spPr>
        <p:txBody>
          <a:bodyPr/>
          <a:lstStyle/>
          <a:p>
            <a:r>
              <a:rPr lang="en-US" dirty="0"/>
              <a:t>Conserving Energy as a Strategy for</a:t>
            </a:r>
            <a:br>
              <a:rPr lang="en-US" dirty="0"/>
            </a:br>
            <a:r>
              <a:rPr lang="en-US" dirty="0"/>
              <a:t>Dealing with Uncertainty and Dynamics in SE</a:t>
            </a:r>
            <a:endParaRPr lang="en-US" sz="2000" dirty="0">
              <a:highlight>
                <a:srgbClr val="FFFF00"/>
              </a:highligh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5623F0-D575-41DF-891C-FA3186F2B2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" y="3675489"/>
            <a:ext cx="7764905" cy="1655762"/>
          </a:xfrm>
        </p:spPr>
        <p:txBody>
          <a:bodyPr/>
          <a:lstStyle/>
          <a:p>
            <a:r>
              <a:rPr lang="en-US" dirty="0"/>
              <a:t>Rick Dove</a:t>
            </a:r>
          </a:p>
          <a:p>
            <a:r>
              <a:rPr lang="en-US" sz="1600" dirty="0"/>
              <a:t>30-July, 2025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ED0FEC-6331-7E55-FB2A-D10BFCEDF9E1}"/>
              </a:ext>
            </a:extLst>
          </p:cNvPr>
          <p:cNvSpPr txBox="1"/>
          <p:nvPr/>
        </p:nvSpPr>
        <p:spPr>
          <a:xfrm>
            <a:off x="1761311" y="495859"/>
            <a:ext cx="27170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/>
              <a:t>International Council on Systems Engineering</a:t>
            </a:r>
          </a:p>
          <a:p>
            <a:pPr algn="ctr"/>
            <a:r>
              <a:rPr lang="en-US" sz="800" i="1" dirty="0"/>
              <a:t>A better world through a systems approach</a:t>
            </a:r>
          </a:p>
        </p:txBody>
      </p:sp>
      <p:pic>
        <p:nvPicPr>
          <p:cNvPr id="6" name="Picture 5" descr="A blue globe with black text&#10;&#10;Description automatically generated">
            <a:extLst>
              <a:ext uri="{FF2B5EF4-FFF2-40B4-BE49-F238E27FC236}">
                <a16:creationId xmlns:a16="http://schemas.microsoft.com/office/drawing/2014/main" id="{CCD959BE-4014-A7C7-B44A-83F00DF5A1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22" y="277465"/>
            <a:ext cx="1258465" cy="8273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A1DE4B-ABAC-1978-2018-703D04570E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35099" y="0"/>
            <a:ext cx="2456901" cy="6858000"/>
          </a:xfrm>
          <a:prstGeom prst="rect">
            <a:avLst/>
          </a:prstGeom>
        </p:spPr>
      </p:pic>
      <p:pic>
        <p:nvPicPr>
          <p:cNvPr id="8" name="Picture 7" descr="A city with trees around it&#10;&#10;Description automatically generated">
            <a:extLst>
              <a:ext uri="{FF2B5EF4-FFF2-40B4-BE49-F238E27FC236}">
                <a16:creationId xmlns:a16="http://schemas.microsoft.com/office/drawing/2014/main" id="{00EE5386-72FD-67FD-C4A3-49ADD7B795ED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1944" y="1310664"/>
            <a:ext cx="4208417" cy="4237847"/>
          </a:xfrm>
          <a:prstGeom prst="ellipse">
            <a:avLst/>
          </a:prstGeom>
        </p:spPr>
      </p:pic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9BEF8ED-F83A-3A5C-78A6-E8F5634C8D81}"/>
              </a:ext>
            </a:extLst>
          </p:cNvPr>
          <p:cNvSpPr txBox="1">
            <a:spLocks/>
          </p:cNvSpPr>
          <p:nvPr/>
        </p:nvSpPr>
        <p:spPr>
          <a:xfrm>
            <a:off x="609601" y="6313997"/>
            <a:ext cx="3943519" cy="27383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FR" sz="1100" dirty="0"/>
              <a:t>INCOSE International Symposium 2025 | Ottawa, Canada</a:t>
            </a:r>
          </a:p>
        </p:txBody>
      </p:sp>
      <p:pic>
        <p:nvPicPr>
          <p:cNvPr id="10" name="Picture 9" descr="A screen shot of a cellphone&#10;&#10;Description automatically generated">
            <a:extLst>
              <a:ext uri="{FF2B5EF4-FFF2-40B4-BE49-F238E27FC236}">
                <a16:creationId xmlns:a16="http://schemas.microsoft.com/office/drawing/2014/main" id="{5C41F625-8397-9ED8-9071-F9378C02A0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579"/>
          <a:stretch/>
        </p:blipFill>
        <p:spPr>
          <a:xfrm>
            <a:off x="5091910" y="5284424"/>
            <a:ext cx="1758535" cy="1473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597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2E19746-08D9-1AB7-064D-B10485F958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algn="ctr">
              <a:spcBef>
                <a:spcPts val="600"/>
              </a:spcBef>
              <a:buNone/>
            </a:pPr>
            <a:r>
              <a:rPr lang="en-US" sz="1800" dirty="0">
                <a:effectLst/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Being agile conserves resources</a:t>
            </a:r>
            <a:br>
              <a:rPr lang="en-US" sz="1800" dirty="0">
                <a:effectLst/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 a situational engagement with </a:t>
            </a:r>
            <a:br>
              <a:rPr lang="en-US" sz="1800" dirty="0">
                <a:effectLst/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uncertainty and dynamics in pursuit of an outcome. </a:t>
            </a:r>
          </a:p>
          <a:p>
            <a:pPr marL="0" marR="0" algn="ctr">
              <a:spcBef>
                <a:spcPts val="600"/>
              </a:spcBef>
              <a:buNone/>
            </a:pPr>
            <a:endParaRPr lang="en-US" sz="1800" dirty="0">
              <a:effectLst/>
              <a:latin typeface="Verdana" panose="020B060403050404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spcBef>
                <a:spcPts val="600"/>
              </a:spcBef>
              <a:buNone/>
            </a:pPr>
            <a:r>
              <a:rPr lang="en-US" sz="1800" dirty="0">
                <a:effectLst/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Uncertain knowledge and dynamic environments</a:t>
            </a:r>
            <a:br>
              <a:rPr lang="en-US" sz="1800" dirty="0">
                <a:effectLst/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present the </a:t>
            </a:r>
            <a:r>
              <a:rPr lang="en-US" sz="1800" i="1" dirty="0">
                <a:effectLst/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risk</a:t>
            </a:r>
            <a:r>
              <a:rPr lang="en-US" sz="1800" dirty="0">
                <a:effectLst/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of exhausting limited resources</a:t>
            </a:r>
            <a:br>
              <a:rPr lang="en-US" sz="1800" dirty="0">
                <a:effectLst/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before a valued return is achieved. </a:t>
            </a:r>
          </a:p>
          <a:p>
            <a:pPr marL="0" marR="0" algn="ctr">
              <a:spcBef>
                <a:spcPts val="600"/>
              </a:spcBef>
              <a:buNone/>
            </a:pPr>
            <a:endParaRPr lang="en-US" sz="1800" dirty="0">
              <a:effectLst/>
              <a:latin typeface="Verdana" panose="020B060403050404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spcBef>
                <a:spcPts val="600"/>
              </a:spcBef>
              <a:buNone/>
            </a:pPr>
            <a:r>
              <a:rPr lang="en-US" sz="1800" dirty="0">
                <a:effectLst/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Conserving those resources</a:t>
            </a:r>
            <a:br>
              <a:rPr lang="en-US" sz="1800" dirty="0">
                <a:effectLst/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optimizes the possibility of valuable outcome achievement. </a:t>
            </a:r>
          </a:p>
          <a:p>
            <a:pPr marL="0" marR="0" algn="ctr">
              <a:spcBef>
                <a:spcPts val="600"/>
              </a:spcBef>
              <a:buNone/>
            </a:pPr>
            <a:endParaRPr lang="en-US" sz="1800" dirty="0">
              <a:effectLst/>
              <a:latin typeface="Verdana" panose="020B060403050404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spcBef>
                <a:spcPts val="600"/>
              </a:spcBef>
              <a:buNone/>
            </a:pPr>
            <a:r>
              <a:rPr lang="en-US" sz="1800" dirty="0">
                <a:effectLst/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 will explore resource conservation </a:t>
            </a:r>
            <a:br>
              <a:rPr lang="en-US" sz="1800" dirty="0">
                <a:effectLst/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 systems thinking in practice and synergy in process, </a:t>
            </a:r>
            <a:br>
              <a:rPr lang="en-US" sz="1800" dirty="0">
                <a:effectLst/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and the implications of doing so.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8207CBD-BDD8-0881-9236-BDB620BC4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</a:t>
            </a:r>
          </a:p>
        </p:txBody>
      </p:sp>
    </p:spTree>
    <p:extLst>
      <p:ext uri="{BB962C8B-B14F-4D97-AF65-F5344CB8AC3E}">
        <p14:creationId xmlns:p14="http://schemas.microsoft.com/office/powerpoint/2010/main" val="1960471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B9EB92B-80D1-F897-FFFF-77539BB687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/>
              <a:t>INCOSE’s 4-page Primer for</a:t>
            </a:r>
          </a:p>
          <a:p>
            <a:pPr algn="ctr"/>
            <a:r>
              <a:rPr lang="en-US" dirty="0"/>
              <a:t>Systems Engineering Agility</a:t>
            </a:r>
          </a:p>
          <a:p>
            <a:pPr algn="ctr"/>
            <a:r>
              <a:rPr lang="en-US" dirty="0"/>
              <a:t>outlines eight strategic aspects;</a:t>
            </a:r>
          </a:p>
          <a:p>
            <a:pPr algn="ctr"/>
            <a:r>
              <a:rPr lang="en-US" dirty="0"/>
              <a:t>what and why – not how.</a:t>
            </a:r>
          </a:p>
          <a:p>
            <a:endParaRPr lang="en-US" dirty="0"/>
          </a:p>
          <a:p>
            <a:pPr algn="ctr"/>
            <a:r>
              <a:rPr lang="en-US" dirty="0"/>
              <a:t>A 50-page Guide is now in development.</a:t>
            </a:r>
          </a:p>
          <a:p>
            <a:pPr algn="ctr"/>
            <a:r>
              <a:rPr lang="en-US" dirty="0"/>
              <a:t>A deeper dive on the strategic focus (what and why),</a:t>
            </a:r>
          </a:p>
          <a:p>
            <a:pPr algn="ctr"/>
            <a:r>
              <a:rPr lang="en-US" dirty="0"/>
              <a:t>with a variety of implementation examples (how).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The deeper dive has revealed</a:t>
            </a:r>
          </a:p>
          <a:p>
            <a:pPr algn="ctr"/>
            <a:r>
              <a:rPr lang="en-US" dirty="0"/>
              <a:t>new questions and new points of view</a:t>
            </a:r>
          </a:p>
          <a:p>
            <a:pPr algn="ctr"/>
            <a:r>
              <a:rPr lang="en-US" dirty="0"/>
              <a:t>being explored for possible value.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51298C9-82FE-CE11-8283-3ED7FB469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Instigation</a:t>
            </a:r>
          </a:p>
        </p:txBody>
      </p:sp>
    </p:spTree>
    <p:extLst>
      <p:ext uri="{BB962C8B-B14F-4D97-AF65-F5344CB8AC3E}">
        <p14:creationId xmlns:p14="http://schemas.microsoft.com/office/powerpoint/2010/main" val="722448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DA1FA23-2560-58FB-B0D2-33E53C2C1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EC00FEC-16C1-4FE3-6A74-D5925EAA149B}"/>
              </a:ext>
            </a:extLst>
          </p:cNvPr>
          <p:cNvGrpSpPr/>
          <p:nvPr/>
        </p:nvGrpSpPr>
        <p:grpSpPr>
          <a:xfrm>
            <a:off x="1116331" y="1287047"/>
            <a:ext cx="9678121" cy="4096302"/>
            <a:chOff x="1116331" y="3388897"/>
            <a:chExt cx="9678121" cy="409630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73FD495-305A-CBEF-8D28-020767657796}"/>
                </a:ext>
              </a:extLst>
            </p:cNvPr>
            <p:cNvSpPr/>
            <p:nvPr/>
          </p:nvSpPr>
          <p:spPr>
            <a:xfrm>
              <a:off x="2036062" y="4388117"/>
              <a:ext cx="6117047" cy="641856"/>
            </a:xfrm>
            <a:prstGeom prst="rect">
              <a:avLst/>
            </a:prstGeom>
            <a:gradFill flip="none" rotWithShape="1">
              <a:gsLst>
                <a:gs pos="1000">
                  <a:srgbClr val="00B0F0"/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10800000" scaled="1"/>
              <a:tileRect/>
            </a:gra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682CC60-90AF-D533-B6CC-4A1723221E3A}"/>
                </a:ext>
              </a:extLst>
            </p:cNvPr>
            <p:cNvSpPr/>
            <p:nvPr/>
          </p:nvSpPr>
          <p:spPr>
            <a:xfrm>
              <a:off x="1425163" y="3412915"/>
              <a:ext cx="1428127" cy="2607817"/>
            </a:xfrm>
            <a:prstGeom prst="rect">
              <a:avLst/>
            </a:prstGeom>
            <a:solidFill>
              <a:srgbClr val="00B0F0">
                <a:alpha val="10196"/>
              </a:srgb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CD786D5-4028-FAC4-9E57-36B43F27335A}"/>
                </a:ext>
              </a:extLst>
            </p:cNvPr>
            <p:cNvSpPr txBox="1"/>
            <p:nvPr/>
          </p:nvSpPr>
          <p:spPr>
            <a:xfrm>
              <a:off x="1523484" y="3551940"/>
              <a:ext cx="1289840" cy="23031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spcBef>
                  <a:spcPts val="1000"/>
                </a:spcBef>
              </a:pPr>
              <a:r>
                <a:rPr lang="en-US" b="1" dirty="0"/>
                <a:t> Concept</a:t>
              </a:r>
            </a:p>
            <a:p>
              <a:pPr algn="ctr">
                <a:spcBef>
                  <a:spcPts val="1000"/>
                </a:spcBef>
              </a:pPr>
              <a:r>
                <a:rPr lang="en-US" b="1" dirty="0"/>
                <a:t>Development</a:t>
              </a:r>
            </a:p>
            <a:p>
              <a:pPr algn="ctr">
                <a:spcBef>
                  <a:spcPts val="1000"/>
                </a:spcBef>
              </a:pPr>
              <a:r>
                <a:rPr lang="en-US" b="1" dirty="0"/>
                <a:t>Production</a:t>
              </a:r>
            </a:p>
            <a:p>
              <a:pPr algn="ctr">
                <a:spcBef>
                  <a:spcPts val="1000"/>
                </a:spcBef>
              </a:pPr>
              <a:r>
                <a:rPr lang="en-US" b="1" dirty="0"/>
                <a:t>Utilization</a:t>
              </a:r>
            </a:p>
            <a:p>
              <a:pPr algn="ctr">
                <a:spcBef>
                  <a:spcPts val="1000"/>
                </a:spcBef>
              </a:pPr>
              <a:r>
                <a:rPr lang="en-US" b="1" dirty="0"/>
                <a:t>Support</a:t>
              </a:r>
            </a:p>
            <a:p>
              <a:pPr algn="ctr">
                <a:spcBef>
                  <a:spcPts val="1000"/>
                </a:spcBef>
              </a:pPr>
              <a:r>
                <a:rPr lang="en-US" b="1" dirty="0"/>
                <a:t>Retirement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5E99A1C-1FA3-7D02-8C65-1B22E9F0D9CF}"/>
                </a:ext>
              </a:extLst>
            </p:cNvPr>
            <p:cNvGrpSpPr/>
            <p:nvPr/>
          </p:nvGrpSpPr>
          <p:grpSpPr>
            <a:xfrm>
              <a:off x="2083125" y="3819891"/>
              <a:ext cx="149995" cy="1809574"/>
              <a:chOff x="2691147" y="1432118"/>
              <a:chExt cx="115135" cy="1666208"/>
            </a:xfrm>
          </p:grpSpPr>
          <p:sp>
            <p:nvSpPr>
              <p:cNvPr id="40" name="Arrow: Down 39">
                <a:extLst>
                  <a:ext uri="{FF2B5EF4-FFF2-40B4-BE49-F238E27FC236}">
                    <a16:creationId xmlns:a16="http://schemas.microsoft.com/office/drawing/2014/main" id="{1ADF0AE2-B7E4-E2EC-CE47-6BE87272C550}"/>
                  </a:ext>
                </a:extLst>
              </p:cNvPr>
              <p:cNvSpPr/>
              <p:nvPr/>
            </p:nvSpPr>
            <p:spPr>
              <a:xfrm>
                <a:off x="2691147" y="1432118"/>
                <a:ext cx="115135" cy="142208"/>
              </a:xfrm>
              <a:prstGeom prst="downArrow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41" name="Arrow: Down 40">
                <a:extLst>
                  <a:ext uri="{FF2B5EF4-FFF2-40B4-BE49-F238E27FC236}">
                    <a16:creationId xmlns:a16="http://schemas.microsoft.com/office/drawing/2014/main" id="{2F7FCA48-5478-76EC-AA84-AA4F4A29D24F}"/>
                  </a:ext>
                </a:extLst>
              </p:cNvPr>
              <p:cNvSpPr/>
              <p:nvPr/>
            </p:nvSpPr>
            <p:spPr>
              <a:xfrm>
                <a:off x="2691147" y="1813118"/>
                <a:ext cx="115135" cy="142208"/>
              </a:xfrm>
              <a:prstGeom prst="downArrow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42" name="Arrow: Down 41">
                <a:extLst>
                  <a:ext uri="{FF2B5EF4-FFF2-40B4-BE49-F238E27FC236}">
                    <a16:creationId xmlns:a16="http://schemas.microsoft.com/office/drawing/2014/main" id="{6F80F833-6AAF-8608-95BE-77BC42B777B7}"/>
                  </a:ext>
                </a:extLst>
              </p:cNvPr>
              <p:cNvSpPr/>
              <p:nvPr/>
            </p:nvSpPr>
            <p:spPr>
              <a:xfrm>
                <a:off x="2691147" y="2194118"/>
                <a:ext cx="115135" cy="142208"/>
              </a:xfrm>
              <a:prstGeom prst="downArrow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43" name="Arrow: Down 42">
                <a:extLst>
                  <a:ext uri="{FF2B5EF4-FFF2-40B4-BE49-F238E27FC236}">
                    <a16:creationId xmlns:a16="http://schemas.microsoft.com/office/drawing/2014/main" id="{B7DDF330-0D65-76B8-64A1-A46482E0810D}"/>
                  </a:ext>
                </a:extLst>
              </p:cNvPr>
              <p:cNvSpPr/>
              <p:nvPr/>
            </p:nvSpPr>
            <p:spPr>
              <a:xfrm>
                <a:off x="2691147" y="2575118"/>
                <a:ext cx="115135" cy="142208"/>
              </a:xfrm>
              <a:prstGeom prst="downArrow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44" name="Arrow: Down 43">
                <a:extLst>
                  <a:ext uri="{FF2B5EF4-FFF2-40B4-BE49-F238E27FC236}">
                    <a16:creationId xmlns:a16="http://schemas.microsoft.com/office/drawing/2014/main" id="{B809E47A-8792-B6C0-28BB-A5A645187319}"/>
                  </a:ext>
                </a:extLst>
              </p:cNvPr>
              <p:cNvSpPr/>
              <p:nvPr/>
            </p:nvSpPr>
            <p:spPr>
              <a:xfrm>
                <a:off x="2691147" y="2956118"/>
                <a:ext cx="115135" cy="142208"/>
              </a:xfrm>
              <a:prstGeom prst="downArrow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7E4E791-AED4-A111-9297-451A3A48726C}"/>
                </a:ext>
              </a:extLst>
            </p:cNvPr>
            <p:cNvGrpSpPr/>
            <p:nvPr/>
          </p:nvGrpSpPr>
          <p:grpSpPr>
            <a:xfrm>
              <a:off x="8122501" y="3388897"/>
              <a:ext cx="2671951" cy="2684634"/>
              <a:chOff x="8122501" y="483971"/>
              <a:chExt cx="2671951" cy="2684634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B805BBA8-6E3F-C268-3928-27A73077C921}"/>
                  </a:ext>
                </a:extLst>
              </p:cNvPr>
              <p:cNvGrpSpPr/>
              <p:nvPr/>
            </p:nvGrpSpPr>
            <p:grpSpPr>
              <a:xfrm>
                <a:off x="8124770" y="498923"/>
                <a:ext cx="2669682" cy="2669682"/>
                <a:chOff x="7315200" y="381000"/>
                <a:chExt cx="2395671" cy="2395671"/>
              </a:xfrm>
            </p:grpSpPr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E752EE00-7F5F-19A7-6B8F-09B54C46B839}"/>
                    </a:ext>
                  </a:extLst>
                </p:cNvPr>
                <p:cNvSpPr/>
                <p:nvPr/>
              </p:nvSpPr>
              <p:spPr>
                <a:xfrm>
                  <a:off x="7315200" y="381000"/>
                  <a:ext cx="2395671" cy="2395671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  <p:sp>
              <p:nvSpPr>
                <p:cNvPr id="39" name="Oval 38">
                  <a:extLst>
                    <a:ext uri="{FF2B5EF4-FFF2-40B4-BE49-F238E27FC236}">
                      <a16:creationId xmlns:a16="http://schemas.microsoft.com/office/drawing/2014/main" id="{76F1934E-8F9D-1490-FE3A-BE5C46007D01}"/>
                    </a:ext>
                  </a:extLst>
                </p:cNvPr>
                <p:cNvSpPr/>
                <p:nvPr/>
              </p:nvSpPr>
              <p:spPr>
                <a:xfrm>
                  <a:off x="7750777" y="816577"/>
                  <a:ext cx="1524518" cy="1524518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endParaRPr lang="en-US" b="1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8D80C6ED-1CE4-76DE-243A-421EAA644F29}"/>
                  </a:ext>
                </a:extLst>
              </p:cNvPr>
              <p:cNvSpPr/>
              <p:nvPr/>
            </p:nvSpPr>
            <p:spPr>
              <a:xfrm>
                <a:off x="8607898" y="969368"/>
                <a:ext cx="1698889" cy="1698889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Situational</a:t>
                </a:r>
              </a:p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Awareness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C31252D-9695-8ABE-C6E8-1FF04F4011C8}"/>
                  </a:ext>
                </a:extLst>
              </p:cNvPr>
              <p:cNvSpPr txBox="1"/>
              <p:nvPr/>
            </p:nvSpPr>
            <p:spPr>
              <a:xfrm rot="17616218">
                <a:off x="8084443" y="1115628"/>
                <a:ext cx="779707" cy="377277"/>
              </a:xfrm>
              <a:prstGeom prst="rect">
                <a:avLst/>
              </a:prstGeom>
              <a:noFill/>
            </p:spPr>
            <p:txBody>
              <a:bodyPr wrap="none" lIns="0" rIns="0" rtlCol="0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</a:rPr>
                  <a:t>Concept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0E6FEFE-A2D6-BCCB-D92C-075F7ED276C5}"/>
                  </a:ext>
                </a:extLst>
              </p:cNvPr>
              <p:cNvSpPr txBox="1"/>
              <p:nvPr/>
            </p:nvSpPr>
            <p:spPr>
              <a:xfrm rot="18299532">
                <a:off x="9890100" y="2186975"/>
                <a:ext cx="973848" cy="377277"/>
              </a:xfrm>
              <a:prstGeom prst="rect">
                <a:avLst/>
              </a:prstGeom>
              <a:noFill/>
            </p:spPr>
            <p:txBody>
              <a:bodyPr wrap="none" lIns="0" rIns="0" rtlCol="0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</a:rPr>
                  <a:t>Utilization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92CC35F-462E-0B6C-F38D-353CFA7CBD59}"/>
                  </a:ext>
                </a:extLst>
              </p:cNvPr>
              <p:cNvSpPr txBox="1"/>
              <p:nvPr/>
            </p:nvSpPr>
            <p:spPr>
              <a:xfrm>
                <a:off x="8843986" y="523848"/>
                <a:ext cx="1280742" cy="377277"/>
              </a:xfrm>
              <a:prstGeom prst="rect">
                <a:avLst/>
              </a:prstGeom>
              <a:noFill/>
            </p:spPr>
            <p:txBody>
              <a:bodyPr wrap="none" lIns="0" rIns="0" rtlCol="0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</a:rPr>
                  <a:t>Development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FD78561-7E73-414B-9CF5-A5E980CE37D8}"/>
                  </a:ext>
                </a:extLst>
              </p:cNvPr>
              <p:cNvSpPr txBox="1"/>
              <p:nvPr/>
            </p:nvSpPr>
            <p:spPr>
              <a:xfrm rot="3722211">
                <a:off x="9929919" y="1185070"/>
                <a:ext cx="1047590" cy="377277"/>
              </a:xfrm>
              <a:prstGeom prst="rect">
                <a:avLst/>
              </a:prstGeom>
              <a:noFill/>
            </p:spPr>
            <p:txBody>
              <a:bodyPr wrap="none" lIns="0" rIns="0" rtlCol="0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</a:rPr>
                  <a:t>Production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437A488-075D-2343-4B77-4AC1B7CF676E}"/>
                  </a:ext>
                </a:extLst>
              </p:cNvPr>
              <p:cNvSpPr txBox="1"/>
              <p:nvPr/>
            </p:nvSpPr>
            <p:spPr>
              <a:xfrm rot="3302119">
                <a:off x="8035166" y="2202698"/>
                <a:ext cx="1065737" cy="377277"/>
              </a:xfrm>
              <a:prstGeom prst="rect">
                <a:avLst/>
              </a:prstGeom>
              <a:noFill/>
            </p:spPr>
            <p:txBody>
              <a:bodyPr wrap="none" lIns="0" rIns="0" rtlCol="0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</a:rPr>
                  <a:t>Retirement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B8B2362-8D49-C486-495C-91E0493C251F}"/>
                  </a:ext>
                </a:extLst>
              </p:cNvPr>
              <p:cNvSpPr txBox="1"/>
              <p:nvPr/>
            </p:nvSpPr>
            <p:spPr>
              <a:xfrm>
                <a:off x="9107490" y="2738529"/>
                <a:ext cx="762773" cy="377277"/>
              </a:xfrm>
              <a:prstGeom prst="rect">
                <a:avLst/>
              </a:prstGeom>
              <a:noFill/>
            </p:spPr>
            <p:txBody>
              <a:bodyPr wrap="none" lIns="0" rIns="0" rtlCol="0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</a:rPr>
                  <a:t>Support</a:t>
                </a:r>
              </a:p>
            </p:txBody>
          </p:sp>
          <p:sp>
            <p:nvSpPr>
              <p:cNvPr id="25" name="Arrow: Right 24">
                <a:extLst>
                  <a:ext uri="{FF2B5EF4-FFF2-40B4-BE49-F238E27FC236}">
                    <a16:creationId xmlns:a16="http://schemas.microsoft.com/office/drawing/2014/main" id="{DCE89065-9AE5-AA9E-49C6-3392FE0FFC16}"/>
                  </a:ext>
                </a:extLst>
              </p:cNvPr>
              <p:cNvSpPr/>
              <p:nvPr/>
            </p:nvSpPr>
            <p:spPr>
              <a:xfrm rot="12477405" flipH="1" flipV="1">
                <a:off x="10151503" y="2259243"/>
                <a:ext cx="121349" cy="121349"/>
              </a:xfrm>
              <a:prstGeom prst="rightArrow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26" name="Arrow: Right 25">
                <a:extLst>
                  <a:ext uri="{FF2B5EF4-FFF2-40B4-BE49-F238E27FC236}">
                    <a16:creationId xmlns:a16="http://schemas.microsoft.com/office/drawing/2014/main" id="{E7287365-DBDE-DA50-E3E7-B1ECAA77C10B}"/>
                  </a:ext>
                </a:extLst>
              </p:cNvPr>
              <p:cNvSpPr/>
              <p:nvPr/>
            </p:nvSpPr>
            <p:spPr>
              <a:xfrm rot="16200000">
                <a:off x="9401323" y="841218"/>
                <a:ext cx="121349" cy="121349"/>
              </a:xfrm>
              <a:prstGeom prst="rightArrow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27" name="Arrow: Right 26">
                <a:extLst>
                  <a:ext uri="{FF2B5EF4-FFF2-40B4-BE49-F238E27FC236}">
                    <a16:creationId xmlns:a16="http://schemas.microsoft.com/office/drawing/2014/main" id="{8BE69FF1-07FB-8AA3-B2DA-54F59115470E}"/>
                  </a:ext>
                </a:extLst>
              </p:cNvPr>
              <p:cNvSpPr/>
              <p:nvPr/>
            </p:nvSpPr>
            <p:spPr>
              <a:xfrm rot="5400000">
                <a:off x="9401332" y="2666131"/>
                <a:ext cx="121349" cy="121349"/>
              </a:xfrm>
              <a:prstGeom prst="rightArrow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28" name="Arrow: Right 27">
                <a:extLst>
                  <a:ext uri="{FF2B5EF4-FFF2-40B4-BE49-F238E27FC236}">
                    <a16:creationId xmlns:a16="http://schemas.microsoft.com/office/drawing/2014/main" id="{7B6BFD0B-9F90-09EC-C3D0-A710857BA59C}"/>
                  </a:ext>
                </a:extLst>
              </p:cNvPr>
              <p:cNvSpPr/>
              <p:nvPr/>
            </p:nvSpPr>
            <p:spPr>
              <a:xfrm rot="19879493">
                <a:off x="10187151" y="1331715"/>
                <a:ext cx="121349" cy="121349"/>
              </a:xfrm>
              <a:prstGeom prst="rightArrow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29" name="Arrow: Right 28">
                <a:extLst>
                  <a:ext uri="{FF2B5EF4-FFF2-40B4-BE49-F238E27FC236}">
                    <a16:creationId xmlns:a16="http://schemas.microsoft.com/office/drawing/2014/main" id="{C41C6211-D30E-2712-6544-E1EF995DEA93}"/>
                  </a:ext>
                </a:extLst>
              </p:cNvPr>
              <p:cNvSpPr/>
              <p:nvPr/>
            </p:nvSpPr>
            <p:spPr>
              <a:xfrm rot="19504519" flipH="1">
                <a:off x="8623163" y="2243955"/>
                <a:ext cx="121349" cy="121349"/>
              </a:xfrm>
              <a:prstGeom prst="rightArrow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30" name="Arrow: Right 29">
                <a:extLst>
                  <a:ext uri="{FF2B5EF4-FFF2-40B4-BE49-F238E27FC236}">
                    <a16:creationId xmlns:a16="http://schemas.microsoft.com/office/drawing/2014/main" id="{89EA6935-3CFC-0364-DA45-D1C26C1F10C9}"/>
                  </a:ext>
                </a:extLst>
              </p:cNvPr>
              <p:cNvSpPr/>
              <p:nvPr/>
            </p:nvSpPr>
            <p:spPr>
              <a:xfrm rot="1404108" flipH="1" flipV="1">
                <a:off x="8589643" y="1326204"/>
                <a:ext cx="121349" cy="121349"/>
              </a:xfrm>
              <a:prstGeom prst="rightArrow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31" name="Arrow: Right 30">
                <a:extLst>
                  <a:ext uri="{FF2B5EF4-FFF2-40B4-BE49-F238E27FC236}">
                    <a16:creationId xmlns:a16="http://schemas.microsoft.com/office/drawing/2014/main" id="{C13A6A07-3228-BD9F-DC70-CDC4C435DA6B}"/>
                  </a:ext>
                </a:extLst>
              </p:cNvPr>
              <p:cNvSpPr/>
              <p:nvPr/>
            </p:nvSpPr>
            <p:spPr>
              <a:xfrm rot="5400000">
                <a:off x="9402214" y="974878"/>
                <a:ext cx="121349" cy="121349"/>
              </a:xfrm>
              <a:prstGeom prst="rightArrow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32" name="Arrow: Right 31">
                <a:extLst>
                  <a:ext uri="{FF2B5EF4-FFF2-40B4-BE49-F238E27FC236}">
                    <a16:creationId xmlns:a16="http://schemas.microsoft.com/office/drawing/2014/main" id="{BF256A0B-4C2F-5682-762C-D84AC522925A}"/>
                  </a:ext>
                </a:extLst>
              </p:cNvPr>
              <p:cNvSpPr/>
              <p:nvPr/>
            </p:nvSpPr>
            <p:spPr>
              <a:xfrm rot="16200000" flipV="1">
                <a:off x="9402211" y="2546907"/>
                <a:ext cx="121349" cy="121349"/>
              </a:xfrm>
              <a:prstGeom prst="rightArrow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33" name="Arrow: Right 32">
                <a:extLst>
                  <a:ext uri="{FF2B5EF4-FFF2-40B4-BE49-F238E27FC236}">
                    <a16:creationId xmlns:a16="http://schemas.microsoft.com/office/drawing/2014/main" id="{35C25ABE-1295-1982-9371-9CECDC228926}"/>
                  </a:ext>
                </a:extLst>
              </p:cNvPr>
              <p:cNvSpPr/>
              <p:nvPr/>
            </p:nvSpPr>
            <p:spPr>
              <a:xfrm rot="1404108">
                <a:off x="8710989" y="1381356"/>
                <a:ext cx="121349" cy="121349"/>
              </a:xfrm>
              <a:prstGeom prst="rightArrow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34" name="Arrow: Right 33">
                <a:extLst>
                  <a:ext uri="{FF2B5EF4-FFF2-40B4-BE49-F238E27FC236}">
                    <a16:creationId xmlns:a16="http://schemas.microsoft.com/office/drawing/2014/main" id="{56023130-6CF3-E431-2047-3C7C68253695}"/>
                  </a:ext>
                </a:extLst>
              </p:cNvPr>
              <p:cNvSpPr/>
              <p:nvPr/>
            </p:nvSpPr>
            <p:spPr>
              <a:xfrm rot="19504519" flipV="1">
                <a:off x="8727959" y="2183276"/>
                <a:ext cx="121349" cy="121349"/>
              </a:xfrm>
              <a:prstGeom prst="rightArrow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35" name="Arrow: Right 34">
                <a:extLst>
                  <a:ext uri="{FF2B5EF4-FFF2-40B4-BE49-F238E27FC236}">
                    <a16:creationId xmlns:a16="http://schemas.microsoft.com/office/drawing/2014/main" id="{802F5981-F9F1-BF56-1E12-6468D0AD4A83}"/>
                  </a:ext>
                </a:extLst>
              </p:cNvPr>
              <p:cNvSpPr/>
              <p:nvPr/>
            </p:nvSpPr>
            <p:spPr>
              <a:xfrm rot="19879493" flipH="1" flipV="1">
                <a:off x="10082342" y="1381352"/>
                <a:ext cx="121349" cy="121349"/>
              </a:xfrm>
              <a:prstGeom prst="rightArrow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36" name="Arrow: Right 35">
                <a:extLst>
                  <a:ext uri="{FF2B5EF4-FFF2-40B4-BE49-F238E27FC236}">
                    <a16:creationId xmlns:a16="http://schemas.microsoft.com/office/drawing/2014/main" id="{01B6E70A-5FDF-28D6-E9A9-306D91058147}"/>
                  </a:ext>
                </a:extLst>
              </p:cNvPr>
              <p:cNvSpPr/>
              <p:nvPr/>
            </p:nvSpPr>
            <p:spPr>
              <a:xfrm rot="12477405">
                <a:off x="10041187" y="2198564"/>
                <a:ext cx="121349" cy="121349"/>
              </a:xfrm>
              <a:prstGeom prst="rightArrow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46760142-0744-F7A0-D5F0-A94F27F2E4A4}"/>
                  </a:ext>
                </a:extLst>
              </p:cNvPr>
              <p:cNvSpPr/>
              <p:nvPr/>
            </p:nvSpPr>
            <p:spPr>
              <a:xfrm>
                <a:off x="8122501" y="483971"/>
                <a:ext cx="2669682" cy="2669682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E4461C3-CAE6-788B-1D1D-7A3A1D71EB25}"/>
                </a:ext>
              </a:extLst>
            </p:cNvPr>
            <p:cNvSpPr txBox="1"/>
            <p:nvPr/>
          </p:nvSpPr>
          <p:spPr>
            <a:xfrm>
              <a:off x="2934928" y="4427500"/>
              <a:ext cx="5093495" cy="602473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>
                <a:lnSpc>
                  <a:spcPct val="85000"/>
                </a:lnSpc>
                <a:spcBef>
                  <a:spcPts val="600"/>
                </a:spcBef>
                <a:tabLst>
                  <a:tab pos="2457450" algn="ctr"/>
                  <a:tab pos="4914900" algn="r"/>
                </a:tabLst>
              </a:pPr>
              <a:r>
                <a:rPr lang="en-US" sz="2000" b="1" dirty="0"/>
                <a:t>certain	</a:t>
              </a:r>
              <a:r>
                <a:rPr lang="en-US" sz="2000" b="1" dirty="0">
                  <a:solidFill>
                    <a:srgbClr val="000099"/>
                  </a:solidFill>
                </a:rPr>
                <a:t>knowledge	</a:t>
              </a:r>
              <a:r>
                <a:rPr lang="en-US" sz="2000" b="1" dirty="0"/>
                <a:t>uncertain</a:t>
              </a:r>
            </a:p>
            <a:p>
              <a:pPr algn="ctr">
                <a:lnSpc>
                  <a:spcPct val="85000"/>
                </a:lnSpc>
                <a:spcBef>
                  <a:spcPts val="600"/>
                </a:spcBef>
                <a:tabLst>
                  <a:tab pos="2457450" algn="ctr"/>
                  <a:tab pos="4914900" algn="r"/>
                </a:tabLst>
              </a:pPr>
              <a:r>
                <a:rPr lang="en-US" sz="2000" b="1" dirty="0"/>
                <a:t>Static	</a:t>
              </a:r>
              <a:r>
                <a:rPr lang="en-US" sz="2000" b="1" dirty="0">
                  <a:solidFill>
                    <a:srgbClr val="000099"/>
                  </a:solidFill>
                </a:rPr>
                <a:t>environment	</a:t>
              </a:r>
              <a:r>
                <a:rPr lang="en-US" sz="2000" b="1" dirty="0"/>
                <a:t>dynamic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650F8B4-89A4-C97A-966F-F65788B51E0E}"/>
                </a:ext>
              </a:extLst>
            </p:cNvPr>
            <p:cNvCxnSpPr/>
            <p:nvPr/>
          </p:nvCxnSpPr>
          <p:spPr>
            <a:xfrm>
              <a:off x="2934928" y="4733726"/>
              <a:ext cx="5093495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9C6C8E8-7A4C-161E-B14E-8110A7293505}"/>
                </a:ext>
              </a:extLst>
            </p:cNvPr>
            <p:cNvCxnSpPr/>
            <p:nvPr/>
          </p:nvCxnSpPr>
          <p:spPr>
            <a:xfrm>
              <a:off x="2928708" y="4590658"/>
              <a:ext cx="0" cy="256801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CB5B345-1C09-32E8-539C-B8698BF22F73}"/>
                </a:ext>
              </a:extLst>
            </p:cNvPr>
            <p:cNvCxnSpPr/>
            <p:nvPr/>
          </p:nvCxnSpPr>
          <p:spPr>
            <a:xfrm>
              <a:off x="8044987" y="4587548"/>
              <a:ext cx="0" cy="256801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3B2054F-AFA0-3840-E0CD-F422E73E94EA}"/>
                </a:ext>
              </a:extLst>
            </p:cNvPr>
            <p:cNvSpPr txBox="1"/>
            <p:nvPr/>
          </p:nvSpPr>
          <p:spPr>
            <a:xfrm>
              <a:off x="1116331" y="6346426"/>
              <a:ext cx="2027926" cy="113877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spcBef>
                  <a:spcPts val="1200"/>
                </a:spcBef>
              </a:pPr>
              <a:r>
                <a:rPr lang="en-US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Extremely Sequential</a:t>
              </a:r>
            </a:p>
            <a:p>
              <a:pPr algn="ctr">
                <a:spcBef>
                  <a:spcPts val="1200"/>
                </a:spcBef>
              </a:pPr>
              <a:r>
                <a:rPr lang="en-US" b="1" dirty="0">
                  <a:ea typeface="Calibri" panose="020F0502020204030204" pitchFamily="34" charset="0"/>
                  <a:cs typeface="Times New Roman" panose="02020603050405020304" pitchFamily="18" charset="0"/>
                </a:rPr>
                <a:t>Required Order</a:t>
              </a:r>
              <a:endParaRPr lang="en-US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spcBef>
                  <a:spcPts val="1200"/>
                </a:spcBef>
              </a:pPr>
              <a:r>
                <a:rPr lang="en-US" b="1" dirty="0">
                  <a:ea typeface="Calibri" panose="020F0502020204030204" pitchFamily="34" charset="0"/>
                  <a:cs typeface="Times New Roman" panose="02020603050405020304" pitchFamily="18" charset="0"/>
                </a:rPr>
                <a:t>Plan Driven</a:t>
              </a:r>
              <a:endParaRPr lang="en-US" b="1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CD7C960-1B77-AB00-1CD5-63338A693CFE}"/>
                </a:ext>
              </a:extLst>
            </p:cNvPr>
            <p:cNvSpPr txBox="1"/>
            <p:nvPr/>
          </p:nvSpPr>
          <p:spPr>
            <a:xfrm>
              <a:off x="8550004" y="6333896"/>
              <a:ext cx="1799402" cy="113877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spcBef>
                  <a:spcPts val="1200"/>
                </a:spcBef>
              </a:pPr>
              <a:r>
                <a:rPr lang="en-US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Extremely </a:t>
              </a:r>
              <a:r>
                <a:rPr lang="en-US" b="1" dirty="0">
                  <a:cs typeface="Times New Roman" panose="02020603050405020304" pitchFamily="18" charset="0"/>
                </a:rPr>
                <a:t>Agile</a:t>
              </a:r>
            </a:p>
            <a:p>
              <a:pPr algn="ctr">
                <a:spcBef>
                  <a:spcPts val="1200"/>
                </a:spcBef>
              </a:pPr>
              <a:r>
                <a:rPr lang="en-US" b="1" dirty="0">
                  <a:cs typeface="Times New Roman" panose="02020603050405020304" pitchFamily="18" charset="0"/>
                </a:rPr>
                <a:t>No Order Required</a:t>
              </a:r>
            </a:p>
            <a:p>
              <a:pPr algn="ctr">
                <a:spcBef>
                  <a:spcPts val="1200"/>
                </a:spcBef>
              </a:pPr>
              <a:r>
                <a:rPr lang="en-US" b="1" dirty="0">
                  <a:cs typeface="Times New Roman" panose="02020603050405020304" pitchFamily="18" charset="0"/>
                </a:rPr>
                <a:t>Situation Driven</a:t>
              </a:r>
              <a:endParaRPr lang="en-US" b="1" dirty="0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CBDFF84-2EEC-6F66-F21D-1E9F631CFD3D}"/>
              </a:ext>
            </a:extLst>
          </p:cNvPr>
          <p:cNvSpPr txBox="1"/>
          <p:nvPr/>
        </p:nvSpPr>
        <p:spPr>
          <a:xfrm>
            <a:off x="4648200" y="1305580"/>
            <a:ext cx="29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Lifecycle Spectrum</a:t>
            </a:r>
          </a:p>
        </p:txBody>
      </p:sp>
    </p:spTree>
    <p:extLst>
      <p:ext uri="{BB962C8B-B14F-4D97-AF65-F5344CB8AC3E}">
        <p14:creationId xmlns:p14="http://schemas.microsoft.com/office/powerpoint/2010/main" val="1242638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F5339C-8B7C-9397-5D54-7CC6A973E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299722A-8CFB-036C-D1F7-C694D1A05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Agility</a:t>
            </a:r>
          </a:p>
        </p:txBody>
      </p:sp>
      <p:pic>
        <p:nvPicPr>
          <p:cNvPr id="7" name="Picture 6" descr="A person and person dancing&#10;&#10;AI-generated content may be incorrect.">
            <a:extLst>
              <a:ext uri="{FF2B5EF4-FFF2-40B4-BE49-F238E27FC236}">
                <a16:creationId xmlns:a16="http://schemas.microsoft.com/office/drawing/2014/main" id="{4D72C4AB-0D3F-3C1D-3B06-C82303E178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447800"/>
            <a:ext cx="3843117" cy="363905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F5CCE05-E164-CE64-749C-713D9EA3704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524" r="15644"/>
          <a:stretch>
            <a:fillRect/>
          </a:stretch>
        </p:blipFill>
        <p:spPr>
          <a:xfrm>
            <a:off x="7772400" y="1447800"/>
            <a:ext cx="3843117" cy="36390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5BDBA9D-F538-E9F4-03E8-603C3B4207B6}"/>
              </a:ext>
            </a:extLst>
          </p:cNvPr>
          <p:cNvSpPr txBox="1"/>
          <p:nvPr/>
        </p:nvSpPr>
        <p:spPr>
          <a:xfrm>
            <a:off x="5181600" y="2286000"/>
            <a:ext cx="1828800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000" b="1" dirty="0"/>
              <a:t>Grace,</a:t>
            </a:r>
          </a:p>
          <a:p>
            <a:pPr algn="ctr">
              <a:spcBef>
                <a:spcPts val="600"/>
              </a:spcBef>
            </a:pPr>
            <a:r>
              <a:rPr lang="en-US" sz="2000" b="1" dirty="0"/>
              <a:t> </a:t>
            </a:r>
            <a:r>
              <a:rPr lang="en-US" sz="2000" b="1"/>
              <a:t>Efficiency,</a:t>
            </a:r>
          </a:p>
          <a:p>
            <a:pPr algn="ctr">
              <a:spcBef>
                <a:spcPts val="600"/>
              </a:spcBef>
            </a:pPr>
            <a:r>
              <a:rPr lang="en-US" sz="2000" b="1"/>
              <a:t>Effectiveness</a:t>
            </a:r>
            <a:endParaRPr lang="en-US" sz="2000" b="1" dirty="0"/>
          </a:p>
          <a:p>
            <a:pPr algn="ctr">
              <a:spcBef>
                <a:spcPts val="600"/>
              </a:spcBef>
            </a:pPr>
            <a:r>
              <a:rPr lang="en-US" sz="2000" b="1" dirty="0"/>
              <a:t>of Engagement</a:t>
            </a:r>
          </a:p>
        </p:txBody>
      </p:sp>
      <p:pic>
        <p:nvPicPr>
          <p:cNvPr id="4" name="Picture 3" descr="A person and person dancing&#10;&#10;AI-generated content may be incorrect.">
            <a:extLst>
              <a:ext uri="{FF2B5EF4-FFF2-40B4-BE49-F238E27FC236}">
                <a16:creationId xmlns:a16="http://schemas.microsoft.com/office/drawing/2014/main" id="{5DCDB410-4924-D2E9-2C02-0A626EB141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447800"/>
            <a:ext cx="3843117" cy="363905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69184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11822DC-AD06-87E4-B9C7-E7CE1BA2FA03}"/>
              </a:ext>
            </a:extLst>
          </p:cNvPr>
          <p:cNvGrpSpPr/>
          <p:nvPr/>
        </p:nvGrpSpPr>
        <p:grpSpPr>
          <a:xfrm>
            <a:off x="785372" y="174558"/>
            <a:ext cx="10621255" cy="6683442"/>
            <a:chOff x="785372" y="174558"/>
            <a:chExt cx="10621255" cy="668344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02DBD73-B0AF-7FF7-B586-71796E4AB2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435" b="1111"/>
            <a:stretch>
              <a:fillRect/>
            </a:stretch>
          </p:blipFill>
          <p:spPr>
            <a:xfrm>
              <a:off x="785372" y="174558"/>
              <a:ext cx="10621255" cy="668344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" name="Picture 2" descr="A group of people in blue uniforms&#10;&#10;AI-generated content may be incorrect.">
              <a:extLst>
                <a:ext uri="{FF2B5EF4-FFF2-40B4-BE49-F238E27FC236}">
                  <a16:creationId xmlns:a16="http://schemas.microsoft.com/office/drawing/2014/main" id="{C8B683C8-ECF5-DABD-4093-B961657602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67805" y="4978082"/>
              <a:ext cx="2098675" cy="1506175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B8B12CB-9042-E335-6CD3-31980B0B92B5}"/>
                </a:ext>
              </a:extLst>
            </p:cNvPr>
            <p:cNvSpPr txBox="1"/>
            <p:nvPr/>
          </p:nvSpPr>
          <p:spPr>
            <a:xfrm>
              <a:off x="3512457" y="6498774"/>
              <a:ext cx="2394857" cy="184666"/>
            </a:xfrm>
            <a:prstGeom prst="rect">
              <a:avLst/>
            </a:prstGeom>
            <a:solidFill>
              <a:srgbClr val="DDDDDD"/>
            </a:solidFill>
          </p:spPr>
          <p:txBody>
            <a:bodyPr wrap="square" rtlCol="0">
              <a:spAutoFit/>
            </a:bodyPr>
            <a:lstStyle/>
            <a:p>
              <a:r>
                <a:rPr lang="en-US" sz="600" b="1" i="1" dirty="0"/>
                <a:t>Attentive decisions change wrong tires that would take toll every la</a:t>
              </a:r>
              <a:r>
                <a:rPr lang="en-US" sz="600" i="1" dirty="0"/>
                <a:t>p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C68E185-8009-6F1D-4A39-5D742233C6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8470" y="2090304"/>
              <a:ext cx="1714208" cy="12153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53F6175-1347-0208-6FCB-ED4A42ED75CC}"/>
                </a:ext>
              </a:extLst>
            </p:cNvPr>
            <p:cNvSpPr txBox="1"/>
            <p:nvPr/>
          </p:nvSpPr>
          <p:spPr>
            <a:xfrm>
              <a:off x="1234476" y="3265738"/>
              <a:ext cx="2014049" cy="92333"/>
            </a:xfrm>
            <a:prstGeom prst="rect">
              <a:avLst/>
            </a:prstGeom>
            <a:solidFill>
              <a:srgbClr val="DDDDDD"/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600" b="1" i="1" dirty="0"/>
                <a:t>Composable reconfigurable constructions</a:t>
              </a:r>
              <a:endParaRPr lang="en-US" sz="600" i="1" dirty="0"/>
            </a:p>
          </p:txBody>
        </p:sp>
        <p:pic>
          <p:nvPicPr>
            <p:cNvPr id="10" name="Picture 9" descr="A close-up of a control tower&#10;&#10;AI-generated content may be incorrect.">
              <a:extLst>
                <a:ext uri="{FF2B5EF4-FFF2-40B4-BE49-F238E27FC236}">
                  <a16:creationId xmlns:a16="http://schemas.microsoft.com/office/drawing/2014/main" id="{D50B6262-385E-B1A7-2BD3-CF5A9831AB4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r="1683" b="1947"/>
            <a:stretch>
              <a:fillRect/>
            </a:stretch>
          </p:blipFill>
          <p:spPr>
            <a:xfrm>
              <a:off x="1067164" y="5119914"/>
              <a:ext cx="2134595" cy="1425347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32A7185-375E-E5D6-5429-31DDB4619C8C}"/>
                </a:ext>
              </a:extLst>
            </p:cNvPr>
            <p:cNvSpPr txBox="1"/>
            <p:nvPr/>
          </p:nvSpPr>
          <p:spPr>
            <a:xfrm>
              <a:off x="1074057" y="6545261"/>
              <a:ext cx="2134596" cy="184666"/>
            </a:xfrm>
            <a:prstGeom prst="rect">
              <a:avLst/>
            </a:prstGeom>
            <a:solidFill>
              <a:srgbClr val="AAB99B"/>
            </a:solidFill>
          </p:spPr>
          <p:txBody>
            <a:bodyPr wrap="square" rtlCol="0">
              <a:spAutoFit/>
            </a:bodyPr>
            <a:lstStyle/>
            <a:p>
              <a:r>
                <a:rPr lang="en-US" sz="600" b="1" i="1" dirty="0"/>
                <a:t>Air traffic control – alert, in-the-moment, constant attention </a:t>
              </a:r>
              <a:endParaRPr lang="en-US" sz="600" i="1" dirty="0"/>
            </a:p>
          </p:txBody>
        </p:sp>
        <p:pic>
          <p:nvPicPr>
            <p:cNvPr id="12" name="Picture 11" descr="A diagram of a complex structure&#10;&#10;AI-generated content may be incorrect.">
              <a:extLst>
                <a:ext uri="{FF2B5EF4-FFF2-40B4-BE49-F238E27FC236}">
                  <a16:creationId xmlns:a16="http://schemas.microsoft.com/office/drawing/2014/main" id="{94C4C750-B8F6-BC7E-B4E3-2F889889EF0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14983" y="5205646"/>
              <a:ext cx="1657078" cy="1229339"/>
            </a:xfrm>
            <a:prstGeom prst="rect">
              <a:avLst/>
            </a:prstGeom>
            <a:solidFill>
              <a:srgbClr val="D5D8D9"/>
            </a:solidFill>
            <a:ln>
              <a:noFill/>
            </a:ln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15F5327-8C33-55BA-A8A7-2A72C19EF964}"/>
                </a:ext>
              </a:extLst>
            </p:cNvPr>
            <p:cNvSpPr txBox="1"/>
            <p:nvPr/>
          </p:nvSpPr>
          <p:spPr>
            <a:xfrm>
              <a:off x="8977056" y="6498776"/>
              <a:ext cx="2198944" cy="184666"/>
            </a:xfrm>
            <a:prstGeom prst="rect">
              <a:avLst/>
            </a:prstGeom>
            <a:solidFill>
              <a:srgbClr val="DDDDDD"/>
            </a:solidFill>
          </p:spPr>
          <p:txBody>
            <a:bodyPr wrap="square" rtlCol="0">
              <a:spAutoFit/>
            </a:bodyPr>
            <a:lstStyle/>
            <a:p>
              <a:r>
                <a:rPr lang="en-US" sz="600" b="1" i="1" dirty="0"/>
                <a:t>Agility emerges from synergistic relationships among aspects.</a:t>
              </a:r>
              <a:endParaRPr lang="en-US" sz="600" i="1" dirty="0"/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27A55E8A-37EA-B5F4-7BEF-A2C53F0648C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977056" y="3745793"/>
              <a:ext cx="2140887" cy="18100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CBEA83E-048A-2821-F06B-1A1E31E1B9C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919991" y="3724997"/>
              <a:ext cx="690036" cy="222592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14A1D5D6-28FF-B38A-A89A-B94D8A4DBEBA}"/>
              </a:ext>
            </a:extLst>
          </p:cNvPr>
          <p:cNvSpPr txBox="1"/>
          <p:nvPr/>
        </p:nvSpPr>
        <p:spPr>
          <a:xfrm>
            <a:off x="4001312" y="-7893"/>
            <a:ext cx="4182171" cy="24622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600" b="1" dirty="0">
                <a:highlight>
                  <a:srgbClr val="FFFF00"/>
                </a:highlight>
              </a:rPr>
              <a:t>Systems Engineering Agility Primer (Just a Visual)</a:t>
            </a:r>
          </a:p>
        </p:txBody>
      </p:sp>
    </p:spTree>
    <p:extLst>
      <p:ext uri="{BB962C8B-B14F-4D97-AF65-F5344CB8AC3E}">
        <p14:creationId xmlns:p14="http://schemas.microsoft.com/office/powerpoint/2010/main" val="2063978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5982D00-E196-C41C-A1AC-1B109E484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245" y="1981199"/>
            <a:ext cx="6682653" cy="4711701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Behavior Lens:</a:t>
            </a:r>
          </a:p>
          <a:p>
            <a:r>
              <a:rPr lang="en-US" dirty="0"/>
              <a:t>Composable and reconfigurable designs </a:t>
            </a:r>
            <a:br>
              <a:rPr lang="en-US" dirty="0"/>
            </a:br>
            <a:r>
              <a:rPr lang="en-US" dirty="0"/>
              <a:t>from evolving variations of reusable assets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chemeClr val="accent1"/>
                </a:solidFill>
              </a:rPr>
              <a:t>Conservation Lens:</a:t>
            </a:r>
          </a:p>
          <a:p>
            <a:r>
              <a:rPr lang="en-US" dirty="0"/>
              <a:t>Streamlines systems composition with </a:t>
            </a:r>
            <a:br>
              <a:rPr lang="en-US" dirty="0"/>
            </a:br>
            <a:r>
              <a:rPr lang="en-US" dirty="0"/>
              <a:t>reusable and modifiable parts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F3C4C53-A4C7-B702-244C-879171BDF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Adaptable Modular Architectures</a:t>
            </a: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C9BB98-0A64-2ED8-3B4B-936D3648A7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981200"/>
            <a:ext cx="4762500" cy="337647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2339092-4B30-8452-BECA-DA9C1F3BFA9B}"/>
              </a:ext>
            </a:extLst>
          </p:cNvPr>
          <p:cNvSpPr txBox="1"/>
          <p:nvPr/>
        </p:nvSpPr>
        <p:spPr>
          <a:xfrm>
            <a:off x="7086600" y="5355432"/>
            <a:ext cx="4762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Composable reconfigurable constructions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776707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A0AD2AF-6754-6622-3BC1-D38621D38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Iterative </a:t>
            </a:r>
            <a:r>
              <a:rPr lang="en-US"/>
              <a:t>Incremental Development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F73BEC-22F4-B984-CEDE-4CA16C83513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34"/>
          <a:stretch>
            <a:fillRect/>
          </a:stretch>
        </p:blipFill>
        <p:spPr bwMode="auto">
          <a:xfrm>
            <a:off x="7086600" y="2002772"/>
            <a:ext cx="4762500" cy="256646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64E25B6-5093-C342-66A0-2A641E510A1E}"/>
              </a:ext>
            </a:extLst>
          </p:cNvPr>
          <p:cNvSpPr txBox="1"/>
          <p:nvPr/>
        </p:nvSpPr>
        <p:spPr>
          <a:xfrm>
            <a:off x="7086600" y="4590669"/>
            <a:ext cx="476250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b="1" i="1" dirty="0">
                <a:ea typeface="MS Mincho" panose="02020609040205080304" pitchFamily="49" charset="-128"/>
              </a:rPr>
              <a:t>Iterative capability improvements and incremental capability additions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29720E5E-3EAA-E395-690D-EA605B91B829}"/>
              </a:ext>
            </a:extLst>
          </p:cNvPr>
          <p:cNvSpPr txBox="1">
            <a:spLocks/>
          </p:cNvSpPr>
          <p:nvPr/>
        </p:nvSpPr>
        <p:spPr>
          <a:xfrm>
            <a:off x="399245" y="1981199"/>
            <a:ext cx="6682653" cy="4711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1"/>
                </a:solidFill>
              </a:rPr>
              <a:t>Behavior Lens:</a:t>
            </a:r>
          </a:p>
          <a:p>
            <a:r>
              <a:rPr lang="en-US" dirty="0"/>
              <a:t>Incremental loops of </a:t>
            </a:r>
            <a:br>
              <a:rPr lang="en-US" dirty="0"/>
            </a:br>
            <a:r>
              <a:rPr lang="en-US" dirty="0"/>
              <a:t>building, evaluating, correcting, and improving capabilities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chemeClr val="accent1"/>
                </a:solidFill>
              </a:rPr>
              <a:t>Conservation Lens:</a:t>
            </a:r>
          </a:p>
          <a:p>
            <a:r>
              <a:rPr lang="en-US" dirty="0"/>
              <a:t>Minimizes rework, maximizes quality, facilitates innovation </a:t>
            </a:r>
          </a:p>
        </p:txBody>
      </p:sp>
    </p:spTree>
    <p:extLst>
      <p:ext uri="{BB962C8B-B14F-4D97-AF65-F5344CB8AC3E}">
        <p14:creationId xmlns:p14="http://schemas.microsoft.com/office/powerpoint/2010/main" val="734739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C187024-688B-5CB0-FE4C-91E2F118C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Attentive Situational Awareness</a:t>
            </a:r>
          </a:p>
        </p:txBody>
      </p:sp>
      <p:pic>
        <p:nvPicPr>
          <p:cNvPr id="4" name="Picture 3" descr="A close-up of a control tower&#10;&#10;AI-generated content may be incorrect.">
            <a:extLst>
              <a:ext uri="{FF2B5EF4-FFF2-40B4-BE49-F238E27FC236}">
                <a16:creationId xmlns:a16="http://schemas.microsoft.com/office/drawing/2014/main" id="{022FB13F-6C52-2A65-14B1-00273E1994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683" b="1947"/>
          <a:stretch>
            <a:fillRect/>
          </a:stretch>
        </p:blipFill>
        <p:spPr>
          <a:xfrm>
            <a:off x="7086600" y="1971675"/>
            <a:ext cx="4761963" cy="317973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83E55F7-595B-088C-C265-B183ADD03F47}"/>
              </a:ext>
            </a:extLst>
          </p:cNvPr>
          <p:cNvSpPr txBox="1"/>
          <p:nvPr/>
        </p:nvSpPr>
        <p:spPr>
          <a:xfrm>
            <a:off x="7086601" y="5181600"/>
            <a:ext cx="476250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b="1" i="1" dirty="0">
                <a:ea typeface="MS Mincho" panose="02020609040205080304" pitchFamily="49" charset="-128"/>
              </a:rPr>
              <a:t>Air traffic control – </a:t>
            </a:r>
            <a:br>
              <a:rPr lang="en-US" b="1" i="1" dirty="0">
                <a:ea typeface="MS Mincho" panose="02020609040205080304" pitchFamily="49" charset="-128"/>
              </a:rPr>
            </a:br>
            <a:r>
              <a:rPr lang="en-US" b="1" i="1" dirty="0">
                <a:ea typeface="MS Mincho" panose="02020609040205080304" pitchFamily="49" charset="-128"/>
              </a:rPr>
              <a:t>alert, in-the-moment, constant attention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B083E1DB-5ED0-E714-CD07-9505F36591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245" y="1981199"/>
            <a:ext cx="6682653" cy="4711701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Behavior Lens:</a:t>
            </a:r>
          </a:p>
          <a:p>
            <a:r>
              <a:rPr lang="en-US" dirty="0"/>
              <a:t>Active monitoring and evaluation of </a:t>
            </a:r>
            <a:br>
              <a:rPr lang="en-US" dirty="0"/>
            </a:br>
            <a:r>
              <a:rPr lang="en-US" dirty="0"/>
              <a:t>relevant internal and external environment factors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chemeClr val="accent1"/>
                </a:solidFill>
              </a:rPr>
              <a:t>Conservation Lens:</a:t>
            </a:r>
          </a:p>
          <a:p>
            <a:r>
              <a:rPr lang="en-US" dirty="0"/>
              <a:t>Reveals problems/opportunities that would consume more time and cost later</a:t>
            </a:r>
          </a:p>
        </p:txBody>
      </p:sp>
    </p:spTree>
    <p:extLst>
      <p:ext uri="{BB962C8B-B14F-4D97-AF65-F5344CB8AC3E}">
        <p14:creationId xmlns:p14="http://schemas.microsoft.com/office/powerpoint/2010/main" val="2059549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C4496-5DD1-109C-F486-2D5926B35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98F989-0B6A-98B1-17AA-954A527A9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Attentive Decision Making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13CB6A24-4D00-562E-9061-D62D4C0B1C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245" y="1981199"/>
            <a:ext cx="6682653" cy="4711701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Behavior Lens:</a:t>
            </a:r>
          </a:p>
          <a:p>
            <a:r>
              <a:rPr lang="en-US" dirty="0"/>
              <a:t>Systemic linkage of situational awareness </a:t>
            </a:r>
            <a:br>
              <a:rPr lang="en-US" dirty="0"/>
            </a:br>
            <a:r>
              <a:rPr lang="en-US" dirty="0"/>
              <a:t>to decisive action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chemeClr val="accent1"/>
                </a:solidFill>
              </a:rPr>
              <a:t>Conservation Lens:</a:t>
            </a:r>
          </a:p>
          <a:p>
            <a:r>
              <a:rPr lang="en-US" dirty="0"/>
              <a:t>Optimizes decision timing </a:t>
            </a:r>
            <a:br>
              <a:rPr lang="en-US" dirty="0"/>
            </a:br>
            <a:r>
              <a:rPr lang="en-US" dirty="0"/>
              <a:t>to minimize no-return </a:t>
            </a:r>
            <a:r>
              <a:rPr lang="en-US" dirty="0" err="1"/>
              <a:t>expendatures</a:t>
            </a:r>
            <a:endParaRPr lang="en-US" dirty="0"/>
          </a:p>
        </p:txBody>
      </p:sp>
      <p:pic>
        <p:nvPicPr>
          <p:cNvPr id="2" name="Picture 1" descr="A group of people in blue uniforms&#10;&#10;AI-generated content may be incorrect.">
            <a:extLst>
              <a:ext uri="{FF2B5EF4-FFF2-40B4-BE49-F238E27FC236}">
                <a16:creationId xmlns:a16="http://schemas.microsoft.com/office/drawing/2014/main" id="{58C8A5C6-D85F-CB67-ED35-D39DBA9CAC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4948" y="1981200"/>
            <a:ext cx="4777902" cy="3429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738EE6-B7A0-4215-93F9-0E0478D6E8D1}"/>
              </a:ext>
            </a:extLst>
          </p:cNvPr>
          <p:cNvSpPr txBox="1"/>
          <p:nvPr/>
        </p:nvSpPr>
        <p:spPr>
          <a:xfrm>
            <a:off x="7086601" y="5410200"/>
            <a:ext cx="4762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Attentive decisions change wrong tires</a:t>
            </a:r>
            <a:br>
              <a:rPr lang="en-US" b="1" i="1" dirty="0"/>
            </a:br>
            <a:r>
              <a:rPr lang="en-US" b="1" i="1" dirty="0"/>
              <a:t>that would take toll every la</a:t>
            </a:r>
            <a:r>
              <a:rPr lang="en-US" i="1" dirty="0"/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56039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96AD2-AAA3-9BE1-E8D4-0D747EF48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18786A5-84D0-4491-78DD-5F0ACECBA3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1981200"/>
            <a:ext cx="4800600" cy="3810000"/>
          </a:xfrm>
          <a:prstGeom prst="rect">
            <a:avLst/>
          </a:prstGeom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id="{7EBFCA29-A033-761B-3D19-0BF2EBFB2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5100"/>
            <a:ext cx="12192000" cy="825500"/>
          </a:xfrm>
        </p:spPr>
        <p:txBody>
          <a:bodyPr/>
          <a:lstStyle/>
          <a:p>
            <a:r>
              <a:rPr lang="en-US" dirty="0"/>
              <a:t>Common-Mission Teaming</a:t>
            </a:r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1E8103-7E3E-0442-3DDC-CD91D27BE2F2}"/>
              </a:ext>
            </a:extLst>
          </p:cNvPr>
          <p:cNvSpPr txBox="1"/>
          <p:nvPr/>
        </p:nvSpPr>
        <p:spPr>
          <a:xfrm>
            <a:off x="7086601" y="5798344"/>
            <a:ext cx="4762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Team alignment determines total impact</a:t>
            </a:r>
            <a:br>
              <a:rPr lang="en-US" i="1" dirty="0"/>
            </a:br>
            <a:r>
              <a:rPr lang="en-US" i="1" dirty="0"/>
              <a:t>(art: </a:t>
            </a:r>
            <a:r>
              <a:rPr lang="en-US" i="1" dirty="0">
                <a:hlinkClick r:id="rId4"/>
              </a:rPr>
              <a:t>D. Shah, 2020</a:t>
            </a:r>
            <a:r>
              <a:rPr lang="en-US" i="1" dirty="0"/>
              <a:t>)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84724BF9-071A-0BB5-4ABE-47EF51AE5739}"/>
              </a:ext>
            </a:extLst>
          </p:cNvPr>
          <p:cNvSpPr txBox="1">
            <a:spLocks/>
          </p:cNvSpPr>
          <p:nvPr/>
        </p:nvSpPr>
        <p:spPr>
          <a:xfrm>
            <a:off x="399245" y="1981199"/>
            <a:ext cx="6682653" cy="4711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1"/>
                </a:solidFill>
              </a:rPr>
              <a:t>Behavior Lens:</a:t>
            </a:r>
          </a:p>
          <a:p>
            <a:r>
              <a:rPr lang="en-US" dirty="0"/>
              <a:t>Engaged collaboration, cooperation, and teaming </a:t>
            </a:r>
            <a:br>
              <a:rPr lang="en-US" dirty="0"/>
            </a:br>
            <a:r>
              <a:rPr lang="en-US" dirty="0"/>
              <a:t>among all relevant stakeholders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chemeClr val="accent1"/>
                </a:solidFill>
              </a:rPr>
              <a:t>Conservation Lens:</a:t>
            </a:r>
          </a:p>
          <a:p>
            <a:r>
              <a:rPr lang="en-US" dirty="0"/>
              <a:t>Minimizes counter productive effort </a:t>
            </a:r>
            <a:br>
              <a:rPr lang="en-US" dirty="0"/>
            </a:br>
            <a:r>
              <a:rPr lang="en-US" dirty="0"/>
              <a:t>by aligning teamwork</a:t>
            </a:r>
          </a:p>
        </p:txBody>
      </p:sp>
    </p:spTree>
    <p:extLst>
      <p:ext uri="{BB962C8B-B14F-4D97-AF65-F5344CB8AC3E}">
        <p14:creationId xmlns:p14="http://schemas.microsoft.com/office/powerpoint/2010/main" val="30303845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F6B54E-0E99-A27D-1E71-EA5922C02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Shared-Knowledge Management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871B4C-CB3B-1B97-DE34-A74C0149F0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161" b="3750"/>
          <a:stretch>
            <a:fillRect/>
          </a:stretch>
        </p:blipFill>
        <p:spPr>
          <a:xfrm>
            <a:off x="7086600" y="1983576"/>
            <a:ext cx="4817269" cy="36552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9C41D4-B50D-45E4-782D-491DF759A955}"/>
              </a:ext>
            </a:extLst>
          </p:cNvPr>
          <p:cNvSpPr txBox="1"/>
          <p:nvPr/>
        </p:nvSpPr>
        <p:spPr>
          <a:xfrm>
            <a:off x="7086601" y="5638800"/>
            <a:ext cx="476250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i="1" dirty="0" err="1">
                <a:ea typeface="MS Mincho" panose="02020609040205080304" pitchFamily="49" charset="-128"/>
              </a:rPr>
              <a:t>Emraceable</a:t>
            </a:r>
            <a:r>
              <a:rPr lang="en-US" i="1" dirty="0">
                <a:ea typeface="MS Mincho" panose="02020609040205080304" pitchFamily="49" charset="-128"/>
              </a:rPr>
              <a:t> information containers of any kind, </a:t>
            </a:r>
            <a:br>
              <a:rPr lang="en-US" i="1" dirty="0">
                <a:ea typeface="MS Mincho" panose="02020609040205080304" pitchFamily="49" charset="-128"/>
              </a:rPr>
            </a:br>
            <a:r>
              <a:rPr lang="en-US" i="1" dirty="0">
                <a:ea typeface="MS Mincho" panose="02020609040205080304" pitchFamily="49" charset="-128"/>
              </a:rPr>
              <a:t>available to all, and typically digital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D2813D53-14CE-C1F6-8068-E465577EFE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245" y="1981199"/>
            <a:ext cx="6682653" cy="4711701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Behavior Lens:</a:t>
            </a:r>
          </a:p>
          <a:p>
            <a:r>
              <a:rPr lang="en-US" dirty="0"/>
              <a:t>Facilitated communication, collaboration, and </a:t>
            </a:r>
            <a:br>
              <a:rPr lang="en-US" dirty="0"/>
            </a:br>
            <a:r>
              <a:rPr lang="en-US" dirty="0"/>
              <a:t>knowledge curation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chemeClr val="accent1"/>
                </a:solidFill>
              </a:rPr>
              <a:t>Conservation Lens:</a:t>
            </a:r>
          </a:p>
          <a:p>
            <a:r>
              <a:rPr lang="en-US" dirty="0"/>
              <a:t>Minimizes incompatible effort and </a:t>
            </a:r>
            <a:br>
              <a:rPr lang="en-US" dirty="0"/>
            </a:br>
            <a:r>
              <a:rPr lang="en-US" dirty="0"/>
              <a:t>facilitates implementation synergy</a:t>
            </a:r>
          </a:p>
        </p:txBody>
      </p:sp>
    </p:spTree>
    <p:extLst>
      <p:ext uri="{BB962C8B-B14F-4D97-AF65-F5344CB8AC3E}">
        <p14:creationId xmlns:p14="http://schemas.microsoft.com/office/powerpoint/2010/main" val="11067186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AE85D16-BA59-1B98-B2DC-1FE625D56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Continual Integration &amp; Test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20DD33-AE8F-B15A-0919-84A5B881F5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r="1452"/>
          <a:stretch>
            <a:fillRect/>
          </a:stretch>
        </p:blipFill>
        <p:spPr>
          <a:xfrm>
            <a:off x="7092163" y="1981200"/>
            <a:ext cx="4795037" cy="3276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D789C1-787D-575D-19E9-C79172BD46A1}"/>
              </a:ext>
            </a:extLst>
          </p:cNvPr>
          <p:cNvSpPr txBox="1"/>
          <p:nvPr/>
        </p:nvSpPr>
        <p:spPr>
          <a:xfrm>
            <a:off x="7086601" y="5200269"/>
            <a:ext cx="476250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i="1" dirty="0">
                <a:ea typeface="MS Mincho" panose="02020609040205080304" pitchFamily="49" charset="-128"/>
              </a:rPr>
              <a:t>An iteratively evolving, self-driving technology,</a:t>
            </a:r>
          </a:p>
          <a:p>
            <a:pPr algn="ctr">
              <a:lnSpc>
                <a:spcPct val="90000"/>
              </a:lnSpc>
            </a:pPr>
            <a:r>
              <a:rPr lang="en-US" i="1" dirty="0">
                <a:ea typeface="MS Mincho" panose="02020609040205080304" pitchFamily="49" charset="-128"/>
              </a:rPr>
              <a:t>integration platform used at US Navy project</a:t>
            </a:r>
            <a:endParaRPr lang="en-US" i="1" dirty="0"/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C7023BA4-46D4-FDE1-1208-C204534B30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948" y="1981200"/>
            <a:ext cx="6682653" cy="4711701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Behavior Lens:</a:t>
            </a:r>
          </a:p>
          <a:p>
            <a:r>
              <a:rPr lang="en-US" dirty="0"/>
              <a:t>Integrated test and demonstration </a:t>
            </a:r>
            <a:br>
              <a:rPr lang="en-US" dirty="0"/>
            </a:br>
            <a:r>
              <a:rPr lang="en-US" dirty="0"/>
              <a:t>of work-in-process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chemeClr val="accent1"/>
                </a:solidFill>
              </a:rPr>
              <a:t>Conservation Lens:</a:t>
            </a:r>
          </a:p>
          <a:p>
            <a:r>
              <a:rPr lang="en-US" dirty="0"/>
              <a:t>Minimizes cost and effort to </a:t>
            </a:r>
            <a:br>
              <a:rPr lang="en-US" dirty="0"/>
            </a:br>
            <a:r>
              <a:rPr lang="en-US" dirty="0"/>
              <a:t>mitigate integration issues</a:t>
            </a:r>
          </a:p>
        </p:txBody>
      </p:sp>
    </p:spTree>
    <p:extLst>
      <p:ext uri="{BB962C8B-B14F-4D97-AF65-F5344CB8AC3E}">
        <p14:creationId xmlns:p14="http://schemas.microsoft.com/office/powerpoint/2010/main" val="42486057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12DA423-DF85-8344-A38A-8ABC26321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Being Agile</a:t>
            </a:r>
          </a:p>
        </p:txBody>
      </p:sp>
      <p:pic>
        <p:nvPicPr>
          <p:cNvPr id="55" name="Picture 54" descr="A diagram of a diagram of a different approach&#10;&#10;AI-generated content may be incorrect.">
            <a:extLst>
              <a:ext uri="{FF2B5EF4-FFF2-40B4-BE49-F238E27FC236}">
                <a16:creationId xmlns:a16="http://schemas.microsoft.com/office/drawing/2014/main" id="{95FF7A67-374B-D0AF-48FC-6B5E8C24B3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1981200"/>
            <a:ext cx="4761962" cy="3540946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DCB43AC7-FC50-051B-350E-DE29F92C1826}"/>
              </a:ext>
            </a:extLst>
          </p:cNvPr>
          <p:cNvSpPr txBox="1"/>
          <p:nvPr/>
        </p:nvSpPr>
        <p:spPr>
          <a:xfrm>
            <a:off x="7315200" y="5505069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Agility emerges from sense-respond-evolve synergy among Aspects</a:t>
            </a:r>
            <a:endParaRPr lang="en-US" i="1" dirty="0"/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DF425C26-3729-109B-2D07-CD4244C13D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245" y="1981199"/>
            <a:ext cx="6682653" cy="4711701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Behavior Lens:</a:t>
            </a:r>
          </a:p>
          <a:p>
            <a:r>
              <a:rPr lang="en-US" dirty="0"/>
              <a:t>Sense-respond-evolve engagement </a:t>
            </a:r>
            <a:br>
              <a:rPr lang="en-US" dirty="0"/>
            </a:br>
            <a:r>
              <a:rPr lang="en-US" dirty="0"/>
              <a:t>with a dynamic environment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chemeClr val="accent1"/>
                </a:solidFill>
              </a:rPr>
              <a:t>Conservation Lens:</a:t>
            </a:r>
          </a:p>
          <a:p>
            <a:r>
              <a:rPr lang="en-US" dirty="0"/>
              <a:t>Grace, efficiency, and effectiveness of </a:t>
            </a:r>
            <a:br>
              <a:rPr lang="en-US" dirty="0"/>
            </a:br>
            <a:r>
              <a:rPr lang="en-US" dirty="0"/>
              <a:t>situation-driven engagement</a:t>
            </a:r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0098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4F9045-3717-D00C-2243-244E23698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8ADC9B8-6BB1-D993-FEA8-5C4E8058A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65099"/>
            <a:ext cx="12192000" cy="965295"/>
          </a:xfrm>
        </p:spPr>
        <p:txBody>
          <a:bodyPr/>
          <a:lstStyle/>
          <a:p>
            <a:r>
              <a:rPr lang="en-US" dirty="0"/>
              <a:t>On Emergence</a:t>
            </a:r>
            <a:br>
              <a:rPr lang="en-US" dirty="0"/>
            </a:br>
            <a:r>
              <a:rPr lang="en-US" sz="2000" dirty="0"/>
              <a:t>Group Experiential Engineering at Tesla</a:t>
            </a:r>
            <a:br>
              <a:rPr lang="en-US" sz="1200" dirty="0"/>
            </a:br>
            <a:br>
              <a:rPr lang="en-US" sz="2000" dirty="0"/>
            </a:br>
            <a:endParaRPr lang="en-US" sz="2000" b="1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27203D7-97E9-C165-43C1-A7FA6DC4D861}"/>
              </a:ext>
            </a:extLst>
          </p:cNvPr>
          <p:cNvGrpSpPr/>
          <p:nvPr/>
        </p:nvGrpSpPr>
        <p:grpSpPr>
          <a:xfrm>
            <a:off x="1219200" y="1219200"/>
            <a:ext cx="3700116" cy="3505200"/>
            <a:chOff x="1524000" y="1219200"/>
            <a:chExt cx="3700116" cy="3505200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5CD06504-74AE-C363-C783-020366D74B4A}"/>
                </a:ext>
              </a:extLst>
            </p:cNvPr>
            <p:cNvSpPr/>
            <p:nvPr/>
          </p:nvSpPr>
          <p:spPr>
            <a:xfrm>
              <a:off x="1603590" y="1219200"/>
              <a:ext cx="3505200" cy="35052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A9B39FB-AE4D-526B-E4D2-0F3220019F4F}"/>
                </a:ext>
              </a:extLst>
            </p:cNvPr>
            <p:cNvSpPr/>
            <p:nvPr/>
          </p:nvSpPr>
          <p:spPr>
            <a:xfrm>
              <a:off x="1856571" y="2743200"/>
              <a:ext cx="1219200" cy="457200"/>
            </a:xfrm>
            <a:prstGeom prst="ellipse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rtlCol="0" anchor="ctr"/>
            <a:lstStyle/>
            <a:p>
              <a:pPr algn="ctr">
                <a:lnSpc>
                  <a:spcPct val="65000"/>
                </a:lnSpc>
              </a:pPr>
              <a:r>
                <a:rPr lang="en-US" sz="1400" b="1" dirty="0">
                  <a:solidFill>
                    <a:schemeClr val="tx1"/>
                  </a:solidFill>
                </a:rPr>
                <a:t>Builder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DA0FB41-5388-ED4D-165C-2AD6B7987F54}"/>
                </a:ext>
              </a:extLst>
            </p:cNvPr>
            <p:cNvSpPr/>
            <p:nvPr/>
          </p:nvSpPr>
          <p:spPr>
            <a:xfrm>
              <a:off x="3660990" y="2743200"/>
              <a:ext cx="1219200" cy="457200"/>
            </a:xfrm>
            <a:prstGeom prst="ellipse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rtlCol="0" anchor="ctr"/>
            <a:lstStyle/>
            <a:p>
              <a:pPr algn="ctr">
                <a:lnSpc>
                  <a:spcPct val="65000"/>
                </a:lnSpc>
              </a:pPr>
              <a:r>
                <a:rPr lang="en-US" sz="1400" b="1" dirty="0">
                  <a:solidFill>
                    <a:schemeClr val="tx1"/>
                  </a:solidFill>
                </a:rPr>
                <a:t>Advisors</a:t>
              </a:r>
            </a:p>
          </p:txBody>
        </p:sp>
        <p:sp>
          <p:nvSpPr>
            <p:cNvPr id="12" name="Arc 11">
              <a:extLst>
                <a:ext uri="{FF2B5EF4-FFF2-40B4-BE49-F238E27FC236}">
                  <a16:creationId xmlns:a16="http://schemas.microsoft.com/office/drawing/2014/main" id="{BD5C596A-08EC-722E-8BBE-99FE2CC20CD3}"/>
                </a:ext>
              </a:extLst>
            </p:cNvPr>
            <p:cNvSpPr/>
            <p:nvPr/>
          </p:nvSpPr>
          <p:spPr>
            <a:xfrm flipH="1" flipV="1">
              <a:off x="2517990" y="2558588"/>
              <a:ext cx="1676400" cy="1327610"/>
            </a:xfrm>
            <a:prstGeom prst="arc">
              <a:avLst>
                <a:gd name="adj1" fmla="val 10774086"/>
                <a:gd name="adj2" fmla="val 150326"/>
              </a:avLst>
            </a:prstGeom>
            <a:ln w="28575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85000"/>
                </a:lnSpc>
              </a:pPr>
              <a:endParaRPr lang="en-US" sz="1400" b="1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8D15A70-78CE-7857-39ED-D87ECF633C15}"/>
                </a:ext>
              </a:extLst>
            </p:cNvPr>
            <p:cNvSpPr/>
            <p:nvPr/>
          </p:nvSpPr>
          <p:spPr>
            <a:xfrm>
              <a:off x="3127590" y="3409434"/>
              <a:ext cx="457200" cy="457200"/>
            </a:xfrm>
            <a:prstGeom prst="ellipse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 anchorCtr="1"/>
            <a:lstStyle/>
            <a:p>
              <a:pPr algn="ctr">
                <a:lnSpc>
                  <a:spcPct val="75000"/>
                </a:lnSpc>
              </a:pPr>
              <a:r>
                <a:rPr lang="en-US" sz="1400" b="1" dirty="0">
                  <a:solidFill>
                    <a:schemeClr val="tx1"/>
                  </a:solidFill>
                </a:rPr>
                <a:t>Digi</a:t>
              </a:r>
            </a:p>
            <a:p>
              <a:pPr algn="ctr">
                <a:lnSpc>
                  <a:spcPct val="75000"/>
                </a:lnSpc>
              </a:pPr>
              <a:r>
                <a:rPr lang="en-US" sz="1400" b="1" dirty="0">
                  <a:solidFill>
                    <a:schemeClr val="tx1"/>
                  </a:solidFill>
                </a:rPr>
                <a:t>Asst.</a:t>
              </a:r>
            </a:p>
          </p:txBody>
        </p:sp>
        <p:sp>
          <p:nvSpPr>
            <p:cNvPr id="14" name="Arc 13">
              <a:extLst>
                <a:ext uri="{FF2B5EF4-FFF2-40B4-BE49-F238E27FC236}">
                  <a16:creationId xmlns:a16="http://schemas.microsoft.com/office/drawing/2014/main" id="{54696095-7C53-BA04-F5DA-F4C2216A8F40}"/>
                </a:ext>
              </a:extLst>
            </p:cNvPr>
            <p:cNvSpPr/>
            <p:nvPr/>
          </p:nvSpPr>
          <p:spPr>
            <a:xfrm>
              <a:off x="2517990" y="2083713"/>
              <a:ext cx="1676400" cy="1301298"/>
            </a:xfrm>
            <a:prstGeom prst="arc">
              <a:avLst>
                <a:gd name="adj1" fmla="val 10774086"/>
                <a:gd name="adj2" fmla="val 21537218"/>
              </a:avLst>
            </a:prstGeom>
            <a:ln w="28575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85000"/>
                </a:lnSpc>
              </a:pPr>
              <a:endParaRPr lang="en-US" sz="1400" b="1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A6005D97-8400-CBE2-6DCC-6CBEC39078E4}"/>
                </a:ext>
              </a:extLst>
            </p:cNvPr>
            <p:cNvSpPr/>
            <p:nvPr/>
          </p:nvSpPr>
          <p:spPr>
            <a:xfrm>
              <a:off x="3127590" y="2096019"/>
              <a:ext cx="457200" cy="457200"/>
            </a:xfrm>
            <a:prstGeom prst="ellipse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 anchorCtr="1"/>
            <a:lstStyle/>
            <a:p>
              <a:pPr algn="ctr">
                <a:lnSpc>
                  <a:spcPct val="85000"/>
                </a:lnSpc>
              </a:pPr>
              <a:r>
                <a:rPr lang="en-US" sz="1400" b="1" dirty="0">
                  <a:solidFill>
                    <a:schemeClr val="tx1"/>
                  </a:solidFill>
                </a:rPr>
                <a:t>SMEs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7F5B548-D0B2-A243-B83F-DC77D8DF68E5}"/>
                </a:ext>
              </a:extLst>
            </p:cNvPr>
            <p:cNvSpPr txBox="1"/>
            <p:nvPr/>
          </p:nvSpPr>
          <p:spPr>
            <a:xfrm>
              <a:off x="2446325" y="3973012"/>
              <a:ext cx="1819729" cy="5840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1400" b="1" dirty="0"/>
                <a:t>Hands-on engineering</a:t>
              </a:r>
              <a:br>
                <a:rPr lang="en-US" sz="1400" b="1" dirty="0"/>
              </a:br>
              <a:r>
                <a:rPr lang="en-US" sz="1400" b="1" dirty="0"/>
                <a:t>with rotating</a:t>
              </a:r>
              <a:br>
                <a:rPr lang="en-US" sz="1400" b="1" dirty="0"/>
              </a:br>
              <a:r>
                <a:rPr lang="en-US" sz="1400" b="1" dirty="0"/>
                <a:t>builder/advisor roles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5853206-384E-194B-E100-90BFEF02D224}"/>
                </a:ext>
              </a:extLst>
            </p:cNvPr>
            <p:cNvSpPr/>
            <p:nvPr/>
          </p:nvSpPr>
          <p:spPr>
            <a:xfrm>
              <a:off x="3129060" y="2761221"/>
              <a:ext cx="457200" cy="457200"/>
            </a:xfrm>
            <a:prstGeom prst="ellipse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 anchorCtr="1"/>
            <a:lstStyle/>
            <a:p>
              <a:pPr algn="ctr">
                <a:lnSpc>
                  <a:spcPct val="85000"/>
                </a:lnSpc>
              </a:pPr>
              <a:r>
                <a:rPr lang="en-US" sz="1400" b="1" dirty="0">
                  <a:solidFill>
                    <a:schemeClr val="tx1"/>
                  </a:solidFill>
                </a:rPr>
                <a:t>Tools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7D744CC-AC99-CFF2-5BE3-40197D1DC746}"/>
                </a:ext>
              </a:extLst>
            </p:cNvPr>
            <p:cNvSpPr/>
            <p:nvPr/>
          </p:nvSpPr>
          <p:spPr>
            <a:xfrm>
              <a:off x="4992138" y="2666852"/>
              <a:ext cx="231978" cy="634131"/>
            </a:xfrm>
            <a:prstGeom prst="ellipse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288" tIns="18288" rIns="0" bIns="0" rtlCol="0" anchor="b" anchorCtr="1">
              <a:spAutoFit/>
            </a:bodyPr>
            <a:lstStyle/>
            <a:p>
              <a:pPr algn="ctr">
                <a:lnSpc>
                  <a:spcPct val="65000"/>
                </a:lnSpc>
              </a:pPr>
              <a:r>
                <a:rPr lang="en-US" sz="1400" b="1" dirty="0">
                  <a:solidFill>
                    <a:schemeClr val="tx1"/>
                  </a:solidFill>
                </a:rPr>
                <a:t>D</a:t>
              </a:r>
              <a:br>
                <a:rPr lang="en-US" sz="1400" b="1" dirty="0">
                  <a:solidFill>
                    <a:schemeClr val="tx1"/>
                  </a:solidFill>
                </a:rPr>
              </a:br>
              <a:r>
                <a:rPr lang="en-US" sz="1400" b="1" dirty="0">
                  <a:solidFill>
                    <a:schemeClr val="tx1"/>
                  </a:solidFill>
                </a:rPr>
                <a:t>o</a:t>
              </a:r>
              <a:br>
                <a:rPr lang="en-US" sz="1400" b="1" dirty="0">
                  <a:solidFill>
                    <a:schemeClr val="tx1"/>
                  </a:solidFill>
                </a:rPr>
              </a:br>
              <a:r>
                <a:rPr lang="en-US" sz="1400" b="1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8E67989-0620-7B03-EE9C-0890B84777F2}"/>
                </a:ext>
              </a:extLst>
            </p:cNvPr>
            <p:cNvSpPr/>
            <p:nvPr/>
          </p:nvSpPr>
          <p:spPr>
            <a:xfrm>
              <a:off x="1524000" y="2670968"/>
              <a:ext cx="231978" cy="634131"/>
            </a:xfrm>
            <a:prstGeom prst="ellipse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288" tIns="18288" rIns="0" bIns="0" rtlCol="0" anchor="b" anchorCtr="1">
              <a:spAutoFit/>
            </a:bodyPr>
            <a:lstStyle/>
            <a:p>
              <a:pPr algn="ctr">
                <a:lnSpc>
                  <a:spcPct val="65000"/>
                </a:lnSpc>
              </a:pPr>
              <a:r>
                <a:rPr lang="en-US" sz="1400" b="1" dirty="0">
                  <a:solidFill>
                    <a:schemeClr val="tx1"/>
                  </a:solidFill>
                </a:rPr>
                <a:t>D</a:t>
              </a:r>
              <a:br>
                <a:rPr lang="en-US" sz="1400" b="1" dirty="0">
                  <a:solidFill>
                    <a:schemeClr val="tx1"/>
                  </a:solidFill>
                </a:rPr>
              </a:br>
              <a:r>
                <a:rPr lang="en-US" sz="1400" b="1" dirty="0">
                  <a:solidFill>
                    <a:schemeClr val="tx1"/>
                  </a:solidFill>
                </a:rPr>
                <a:t>o</a:t>
              </a:r>
              <a:br>
                <a:rPr lang="en-US" sz="1400" b="1" dirty="0">
                  <a:solidFill>
                    <a:schemeClr val="tx1"/>
                  </a:solidFill>
                </a:rPr>
              </a:br>
              <a:r>
                <a:rPr lang="en-US" sz="1400" b="1" dirty="0">
                  <a:solidFill>
                    <a:schemeClr val="tx1"/>
                  </a:solidFill>
                </a:rPr>
                <a:t>R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732CF8B-8CE6-0468-5720-13548B116CAC}"/>
                </a:ext>
              </a:extLst>
            </p:cNvPr>
            <p:cNvSpPr txBox="1"/>
            <p:nvPr/>
          </p:nvSpPr>
          <p:spPr>
            <a:xfrm>
              <a:off x="2430697" y="1358995"/>
              <a:ext cx="1876539" cy="460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400" b="1" dirty="0"/>
                <a:t>Full-Stack Teams</a:t>
              </a:r>
            </a:p>
            <a:p>
              <a:pPr algn="ctr">
                <a:lnSpc>
                  <a:spcPct val="85000"/>
                </a:lnSpc>
              </a:pPr>
              <a:r>
                <a:rPr lang="en-US" sz="1400" b="1" dirty="0"/>
                <a:t>Plan-Build-Test-Deploy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90CF32C-629D-98E0-C434-65499BBDBDA6}"/>
              </a:ext>
            </a:extLst>
          </p:cNvPr>
          <p:cNvSpPr txBox="1"/>
          <p:nvPr/>
        </p:nvSpPr>
        <p:spPr>
          <a:xfrm>
            <a:off x="4433395" y="4558962"/>
            <a:ext cx="3366755" cy="46166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b="1" dirty="0"/>
              <a:t>Build a little, test a little, learn a lot</a:t>
            </a:r>
            <a:br>
              <a:rPr lang="en-US" sz="1200" b="1" dirty="0"/>
            </a:br>
            <a:r>
              <a:rPr lang="en-US" sz="1200" b="1" dirty="0"/>
              <a:t>(Rear Admiral Wayne E. Meyer, USN)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0023285-BAC9-7911-7DA3-AE2B866B8C53}"/>
              </a:ext>
            </a:extLst>
          </p:cNvPr>
          <p:cNvGrpSpPr/>
          <p:nvPr/>
        </p:nvGrpSpPr>
        <p:grpSpPr>
          <a:xfrm>
            <a:off x="7348884" y="1219200"/>
            <a:ext cx="3700116" cy="3505200"/>
            <a:chOff x="7044084" y="1219200"/>
            <a:chExt cx="3700116" cy="350520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F857CB72-7F0B-96F5-65C1-93AF0E0D5B99}"/>
                </a:ext>
              </a:extLst>
            </p:cNvPr>
            <p:cNvSpPr/>
            <p:nvPr/>
          </p:nvSpPr>
          <p:spPr>
            <a:xfrm>
              <a:off x="7123674" y="1219200"/>
              <a:ext cx="3505200" cy="35052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5F0F0F55-E1AC-21EB-7EE7-18ABF7B362A6}"/>
                </a:ext>
              </a:extLst>
            </p:cNvPr>
            <p:cNvSpPr/>
            <p:nvPr/>
          </p:nvSpPr>
          <p:spPr>
            <a:xfrm>
              <a:off x="10512222" y="2666852"/>
              <a:ext cx="231978" cy="634131"/>
            </a:xfrm>
            <a:prstGeom prst="ellipse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288" tIns="18288" rIns="0" bIns="0" rtlCol="0" anchor="b" anchorCtr="1">
              <a:spAutoFit/>
            </a:bodyPr>
            <a:lstStyle/>
            <a:p>
              <a:pPr algn="ctr">
                <a:lnSpc>
                  <a:spcPct val="65000"/>
                </a:lnSpc>
              </a:pPr>
              <a:r>
                <a:rPr lang="en-US" sz="1400" b="1" dirty="0">
                  <a:solidFill>
                    <a:schemeClr val="tx1"/>
                  </a:solidFill>
                </a:rPr>
                <a:t>D</a:t>
              </a:r>
              <a:br>
                <a:rPr lang="en-US" sz="1400" b="1" dirty="0">
                  <a:solidFill>
                    <a:schemeClr val="tx1"/>
                  </a:solidFill>
                </a:rPr>
              </a:br>
              <a:r>
                <a:rPr lang="en-US" sz="1400" b="1" dirty="0">
                  <a:solidFill>
                    <a:schemeClr val="tx1"/>
                  </a:solidFill>
                </a:rPr>
                <a:t>o</a:t>
              </a:r>
              <a:br>
                <a:rPr lang="en-US" sz="1400" b="1" dirty="0">
                  <a:solidFill>
                    <a:schemeClr val="tx1"/>
                  </a:solidFill>
                </a:rPr>
              </a:br>
              <a:r>
                <a:rPr lang="en-US" sz="1400" b="1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4238AB9E-9A9E-4ABB-2915-9C5960111E8D}"/>
                </a:ext>
              </a:extLst>
            </p:cNvPr>
            <p:cNvSpPr/>
            <p:nvPr/>
          </p:nvSpPr>
          <p:spPr>
            <a:xfrm>
              <a:off x="7044084" y="2670968"/>
              <a:ext cx="231978" cy="634131"/>
            </a:xfrm>
            <a:prstGeom prst="ellipse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288" tIns="18288" rIns="0" bIns="0" rtlCol="0" anchor="b" anchorCtr="1">
              <a:spAutoFit/>
            </a:bodyPr>
            <a:lstStyle/>
            <a:p>
              <a:pPr algn="ctr">
                <a:lnSpc>
                  <a:spcPct val="65000"/>
                </a:lnSpc>
              </a:pPr>
              <a:r>
                <a:rPr lang="en-US" sz="1400" b="1" dirty="0">
                  <a:solidFill>
                    <a:schemeClr val="tx1"/>
                  </a:solidFill>
                </a:rPr>
                <a:t>D</a:t>
              </a:r>
              <a:br>
                <a:rPr lang="en-US" sz="1400" b="1" dirty="0">
                  <a:solidFill>
                    <a:schemeClr val="tx1"/>
                  </a:solidFill>
                </a:rPr>
              </a:br>
              <a:r>
                <a:rPr lang="en-US" sz="1400" b="1" dirty="0">
                  <a:solidFill>
                    <a:schemeClr val="tx1"/>
                  </a:solidFill>
                </a:rPr>
                <a:t>o</a:t>
              </a:r>
              <a:br>
                <a:rPr lang="en-US" sz="1400" b="1" dirty="0">
                  <a:solidFill>
                    <a:schemeClr val="tx1"/>
                  </a:solidFill>
                </a:rPr>
              </a:br>
              <a:r>
                <a:rPr lang="en-US" sz="1400" b="1" dirty="0">
                  <a:solidFill>
                    <a:schemeClr val="tx1"/>
                  </a:solidFill>
                </a:rPr>
                <a:t>R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FE4CE17-0008-FA17-5F4D-8F3DCB251680}"/>
                </a:ext>
              </a:extLst>
            </p:cNvPr>
            <p:cNvSpPr txBox="1"/>
            <p:nvPr/>
          </p:nvSpPr>
          <p:spPr>
            <a:xfrm>
              <a:off x="7988855" y="4187199"/>
              <a:ext cx="1774846" cy="4224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1400" b="1" dirty="0"/>
                <a:t>Capability Innovation</a:t>
              </a:r>
              <a:br>
                <a:rPr lang="en-US" sz="1400" b="1" dirty="0"/>
              </a:br>
              <a:r>
                <a:rPr lang="en-US" sz="1400" b="1" dirty="0"/>
                <a:t> Evolution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F728042-AD70-1C76-B48A-46BB0FDB6E00}"/>
                </a:ext>
              </a:extLst>
            </p:cNvPr>
            <p:cNvSpPr txBox="1"/>
            <p:nvPr/>
          </p:nvSpPr>
          <p:spPr>
            <a:xfrm>
              <a:off x="7942543" y="1358995"/>
              <a:ext cx="1876539" cy="460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400" b="1" dirty="0"/>
                <a:t>Full-Stack Teams</a:t>
              </a:r>
            </a:p>
            <a:p>
              <a:pPr algn="ctr">
                <a:lnSpc>
                  <a:spcPct val="85000"/>
                </a:lnSpc>
              </a:pPr>
              <a:r>
                <a:rPr lang="en-US" sz="1400" b="1" dirty="0"/>
                <a:t>Plan-Build-Test-Deploy</a:t>
              </a:r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C05584F6-ACC8-846B-090A-14F4B357F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705084" y="1792372"/>
              <a:ext cx="2358579" cy="2358579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46EA98A5-BB71-80AA-3954-E368463E5657}"/>
              </a:ext>
            </a:extLst>
          </p:cNvPr>
          <p:cNvSpPr txBox="1"/>
          <p:nvPr/>
        </p:nvSpPr>
        <p:spPr>
          <a:xfrm>
            <a:off x="4897855" y="2249876"/>
            <a:ext cx="2407454" cy="55098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1400" dirty="0"/>
              <a:t>IS25 Paper</a:t>
            </a:r>
            <a:br>
              <a:rPr lang="en-US" sz="1400" dirty="0"/>
            </a:br>
            <a:r>
              <a:rPr lang="en-US" sz="1400" dirty="0"/>
              <a:t>Innovation Engineering at Tesla –</a:t>
            </a:r>
            <a:br>
              <a:rPr lang="en-US" sz="1400" dirty="0"/>
            </a:br>
            <a:r>
              <a:rPr lang="en-US" sz="1400" dirty="0"/>
              <a:t>Agility as a Cultural Practice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38CB0C-AE5F-D20A-22E1-00491B6B85E7}"/>
              </a:ext>
            </a:extLst>
          </p:cNvPr>
          <p:cNvSpPr txBox="1"/>
          <p:nvPr/>
        </p:nvSpPr>
        <p:spPr>
          <a:xfrm>
            <a:off x="4455979" y="955953"/>
            <a:ext cx="3389389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/>
              <a:t>The driving mission is innovation. </a:t>
            </a:r>
            <a:br>
              <a:rPr lang="en-US" dirty="0"/>
            </a:br>
            <a:r>
              <a:rPr lang="en-US" dirty="0"/>
              <a:t>Agility is an emergent characteristic.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E9AA3B4-E1BB-3288-7A22-E31A22E1FB8D}"/>
              </a:ext>
            </a:extLst>
          </p:cNvPr>
          <p:cNvSpPr txBox="1"/>
          <p:nvPr/>
        </p:nvSpPr>
        <p:spPr>
          <a:xfrm>
            <a:off x="2932675" y="5604302"/>
            <a:ext cx="6363725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Aspects are not overtly discernable as separable strategies, </a:t>
            </a:r>
            <a:br>
              <a:rPr lang="en-US" dirty="0"/>
            </a:br>
            <a:r>
              <a:rPr lang="en-US" dirty="0"/>
              <a:t>but appear as a merged, overlapping, simultaneous way of working,</a:t>
            </a:r>
            <a:br>
              <a:rPr lang="en-US" dirty="0"/>
            </a:br>
            <a:r>
              <a:rPr lang="en-US" dirty="0"/>
              <a:t>a holistic cultural behavior.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74C7797-01DB-227B-E5E6-446ACCC75D15}"/>
              </a:ext>
            </a:extLst>
          </p:cNvPr>
          <p:cNvSpPr txBox="1"/>
          <p:nvPr/>
        </p:nvSpPr>
        <p:spPr>
          <a:xfrm>
            <a:off x="1" y="275771"/>
            <a:ext cx="3279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8437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ECB1936-F272-9ED3-24A4-F75A657154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245" y="1828799"/>
            <a:ext cx="11449317" cy="4864101"/>
          </a:xfrm>
        </p:spPr>
        <p:txBody>
          <a:bodyPr/>
          <a:lstStyle/>
          <a:p>
            <a:pPr algn="ctr"/>
            <a:r>
              <a:rPr lang="en-US" dirty="0"/>
              <a:t>Chords of music are pleasing and comfortable</a:t>
            </a:r>
            <a:br>
              <a:rPr lang="en-US" dirty="0"/>
            </a:br>
            <a:r>
              <a:rPr lang="en-US" dirty="0"/>
              <a:t>because of how the parts complement each other, </a:t>
            </a:r>
          </a:p>
          <a:p>
            <a:pPr algn="ctr"/>
            <a:br>
              <a:rPr lang="en-US" dirty="0"/>
            </a:br>
            <a:r>
              <a:rPr lang="en-US" dirty="0"/>
              <a:t>whereas discordant sounds</a:t>
            </a:r>
            <a:br>
              <a:rPr lang="en-US" dirty="0"/>
            </a:br>
            <a:r>
              <a:rPr lang="en-US" dirty="0"/>
              <a:t>don’t feel harmonious, cohesive, coherent.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Agility (e.g., in dance and sword fighting) manifests as </a:t>
            </a:r>
            <a:br>
              <a:rPr lang="en-US" dirty="0"/>
            </a:br>
            <a:r>
              <a:rPr lang="en-US" dirty="0"/>
              <a:t>grace, efficiency, and effectiveness</a:t>
            </a:r>
            <a:br>
              <a:rPr lang="en-US" dirty="0"/>
            </a:br>
            <a:r>
              <a:rPr lang="en-US" dirty="0"/>
              <a:t>of engagement.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78B0795-E183-CFC4-2F8A-078C68F5B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65099"/>
            <a:ext cx="12192000" cy="977901"/>
          </a:xfrm>
        </p:spPr>
        <p:txBody>
          <a:bodyPr/>
          <a:lstStyle/>
          <a:p>
            <a:r>
              <a:rPr lang="en-US" dirty="0"/>
              <a:t>On Synergy</a:t>
            </a:r>
            <a:br>
              <a:rPr lang="en-US" sz="1800" dirty="0"/>
            </a:br>
            <a:r>
              <a:rPr lang="en-US" sz="1800" dirty="0"/>
              <a:t>harmonious, cohesive, coherent</a:t>
            </a:r>
          </a:p>
        </p:txBody>
      </p:sp>
    </p:spTree>
    <p:extLst>
      <p:ext uri="{BB962C8B-B14F-4D97-AF65-F5344CB8AC3E}">
        <p14:creationId xmlns:p14="http://schemas.microsoft.com/office/powerpoint/2010/main" val="19219409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552B51-06CB-4810-C6C8-4F3B669CF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176F3B70-596F-F97F-4BF2-CB4751D05495}"/>
              </a:ext>
            </a:extLst>
          </p:cNvPr>
          <p:cNvGrpSpPr/>
          <p:nvPr/>
        </p:nvGrpSpPr>
        <p:grpSpPr>
          <a:xfrm>
            <a:off x="457200" y="1752600"/>
            <a:ext cx="4724400" cy="3429000"/>
            <a:chOff x="3733800" y="1752600"/>
            <a:chExt cx="4724400" cy="3429000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43DCE4AE-73C2-BB11-FDD3-776A873E7BEE}"/>
                </a:ext>
              </a:extLst>
            </p:cNvPr>
            <p:cNvSpPr/>
            <p:nvPr/>
          </p:nvSpPr>
          <p:spPr>
            <a:xfrm>
              <a:off x="5562600" y="1752600"/>
              <a:ext cx="1066800" cy="1066800"/>
            </a:xfrm>
            <a:prstGeom prst="ellipse">
              <a:avLst/>
            </a:prstGeom>
            <a:solidFill>
              <a:srgbClr val="66FF6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43399D9B-334C-D557-4B66-8460CC059A89}"/>
                </a:ext>
              </a:extLst>
            </p:cNvPr>
            <p:cNvSpPr/>
            <p:nvPr/>
          </p:nvSpPr>
          <p:spPr>
            <a:xfrm>
              <a:off x="6705600" y="3962400"/>
              <a:ext cx="1066800" cy="1066800"/>
            </a:xfrm>
            <a:prstGeom prst="ellipse">
              <a:avLst/>
            </a:prstGeom>
            <a:solidFill>
              <a:srgbClr val="66FF6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C759A928-3CD5-ABC8-F146-AB12EFAD64E3}"/>
                </a:ext>
              </a:extLst>
            </p:cNvPr>
            <p:cNvSpPr/>
            <p:nvPr/>
          </p:nvSpPr>
          <p:spPr>
            <a:xfrm>
              <a:off x="4419600" y="3886200"/>
              <a:ext cx="1066800" cy="1066800"/>
            </a:xfrm>
            <a:prstGeom prst="ellipse">
              <a:avLst/>
            </a:prstGeom>
            <a:solidFill>
              <a:srgbClr val="66FF6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/>
              <a:endParaRPr lang="en-US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9B84628-8973-2538-59BF-665CE4936364}"/>
                </a:ext>
              </a:extLst>
            </p:cNvPr>
            <p:cNvSpPr/>
            <p:nvPr/>
          </p:nvSpPr>
          <p:spPr>
            <a:xfrm>
              <a:off x="3733800" y="2971800"/>
              <a:ext cx="1066800" cy="1066800"/>
            </a:xfrm>
            <a:prstGeom prst="ellipse">
              <a:avLst/>
            </a:prstGeom>
            <a:solidFill>
              <a:srgbClr val="66FF6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BFD3A5F-AB67-E958-819A-3015B8B842E8}"/>
                </a:ext>
              </a:extLst>
            </p:cNvPr>
            <p:cNvSpPr/>
            <p:nvPr/>
          </p:nvSpPr>
          <p:spPr>
            <a:xfrm>
              <a:off x="4419600" y="1981200"/>
              <a:ext cx="1066800" cy="1066800"/>
            </a:xfrm>
            <a:prstGeom prst="ellipse">
              <a:avLst/>
            </a:prstGeom>
            <a:solidFill>
              <a:srgbClr val="66FF6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D545A6B-2FEA-2830-263B-01FF7305703A}"/>
                </a:ext>
              </a:extLst>
            </p:cNvPr>
            <p:cNvSpPr/>
            <p:nvPr/>
          </p:nvSpPr>
          <p:spPr>
            <a:xfrm>
              <a:off x="7391400" y="2971800"/>
              <a:ext cx="1066800" cy="1066800"/>
            </a:xfrm>
            <a:prstGeom prst="ellipse">
              <a:avLst/>
            </a:prstGeom>
            <a:solidFill>
              <a:srgbClr val="66FF6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79557F9-4EBE-D9E9-E8D5-778EAE474381}"/>
                </a:ext>
              </a:extLst>
            </p:cNvPr>
            <p:cNvSpPr/>
            <p:nvPr/>
          </p:nvSpPr>
          <p:spPr>
            <a:xfrm>
              <a:off x="6705600" y="1981200"/>
              <a:ext cx="1066800" cy="1066800"/>
            </a:xfrm>
            <a:prstGeom prst="ellipse">
              <a:avLst/>
            </a:prstGeom>
            <a:solidFill>
              <a:srgbClr val="66FF6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D1E48FE-C72C-D5F9-3CF3-BE13A608EF73}"/>
                </a:ext>
              </a:extLst>
            </p:cNvPr>
            <p:cNvSpPr/>
            <p:nvPr/>
          </p:nvSpPr>
          <p:spPr>
            <a:xfrm>
              <a:off x="5562600" y="4114800"/>
              <a:ext cx="1066800" cy="1066800"/>
            </a:xfrm>
            <a:prstGeom prst="ellipse">
              <a:avLst/>
            </a:prstGeom>
            <a:solidFill>
              <a:srgbClr val="66FF6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3" name="Oval 12">
            <a:extLst>
              <a:ext uri="{FF2B5EF4-FFF2-40B4-BE49-F238E27FC236}">
                <a16:creationId xmlns:a16="http://schemas.microsoft.com/office/drawing/2014/main" id="{C71A2E1D-ABDE-07CF-68EB-435C48362CE4}"/>
              </a:ext>
            </a:extLst>
          </p:cNvPr>
          <p:cNvSpPr/>
          <p:nvPr/>
        </p:nvSpPr>
        <p:spPr>
          <a:xfrm>
            <a:off x="1597818" y="2895600"/>
            <a:ext cx="2440782" cy="1143000"/>
          </a:xfrm>
          <a:prstGeom prst="ellipse">
            <a:avLst/>
          </a:prstGeom>
          <a:solidFill>
            <a:srgbClr val="FF000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5511C1D-57A7-1E37-335E-69C0D273082B}"/>
              </a:ext>
            </a:extLst>
          </p:cNvPr>
          <p:cNvSpPr txBox="1"/>
          <p:nvPr/>
        </p:nvSpPr>
        <p:spPr>
          <a:xfrm>
            <a:off x="3431382" y="4252091"/>
            <a:ext cx="1064418" cy="4723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1200" b="1" dirty="0"/>
              <a:t>Continual</a:t>
            </a:r>
            <a:br>
              <a:rPr lang="en-US" sz="1200" b="1" dirty="0"/>
            </a:br>
            <a:r>
              <a:rPr lang="en-US" sz="1200" b="1" dirty="0"/>
              <a:t>Integration</a:t>
            </a:r>
            <a:br>
              <a:rPr lang="en-US" sz="1200" b="1" dirty="0"/>
            </a:br>
            <a:r>
              <a:rPr lang="en-US" sz="1200" b="1" dirty="0"/>
              <a:t>and Test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4BA403-198C-A401-A126-B80B5749A3EB}"/>
              </a:ext>
            </a:extLst>
          </p:cNvPr>
          <p:cNvSpPr txBox="1"/>
          <p:nvPr/>
        </p:nvSpPr>
        <p:spPr>
          <a:xfrm>
            <a:off x="457200" y="3286762"/>
            <a:ext cx="1066800" cy="4723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1200" b="1" dirty="0"/>
              <a:t>Attentive</a:t>
            </a:r>
            <a:br>
              <a:rPr lang="en-US" sz="1200" b="1" dirty="0"/>
            </a:br>
            <a:r>
              <a:rPr lang="en-US" sz="1200" b="1" dirty="0"/>
              <a:t>Decision</a:t>
            </a:r>
            <a:br>
              <a:rPr lang="en-US" sz="1200" b="1" dirty="0"/>
            </a:br>
            <a:r>
              <a:rPr lang="en-US" sz="1200" b="1" dirty="0"/>
              <a:t>Making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7120A92-D355-8BFB-D330-F115DEFCCF2D}"/>
              </a:ext>
            </a:extLst>
          </p:cNvPr>
          <p:cNvSpPr txBox="1"/>
          <p:nvPr/>
        </p:nvSpPr>
        <p:spPr>
          <a:xfrm>
            <a:off x="1143000" y="4157526"/>
            <a:ext cx="1066800" cy="4723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1200" b="1" dirty="0"/>
              <a:t>Iterative</a:t>
            </a:r>
            <a:br>
              <a:rPr lang="en-US" sz="1200" b="1" dirty="0"/>
            </a:br>
            <a:r>
              <a:rPr lang="en-US" sz="1200" b="1" dirty="0"/>
              <a:t>Incremental</a:t>
            </a:r>
            <a:br>
              <a:rPr lang="en-US" sz="1200" b="1" dirty="0"/>
            </a:br>
            <a:r>
              <a:rPr lang="en-US" sz="1200" b="1" dirty="0"/>
              <a:t>Development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AD720E1-719B-88F4-BBA9-84DF2815EF08}"/>
              </a:ext>
            </a:extLst>
          </p:cNvPr>
          <p:cNvSpPr txBox="1"/>
          <p:nvPr/>
        </p:nvSpPr>
        <p:spPr>
          <a:xfrm>
            <a:off x="4112418" y="3276600"/>
            <a:ext cx="1066800" cy="4723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1200" b="1" dirty="0"/>
              <a:t>Shared-</a:t>
            </a:r>
            <a:br>
              <a:rPr lang="en-US" sz="1200" b="1" dirty="0"/>
            </a:br>
            <a:r>
              <a:rPr lang="en-US" sz="1200" b="1" dirty="0"/>
              <a:t>Knowledge</a:t>
            </a:r>
            <a:br>
              <a:rPr lang="en-US" sz="1200" b="1" dirty="0"/>
            </a:br>
            <a:r>
              <a:rPr lang="en-US" sz="1200" b="1" dirty="0"/>
              <a:t>Management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786F5D5-217C-AD30-F687-25902AE8A7AA}"/>
              </a:ext>
            </a:extLst>
          </p:cNvPr>
          <p:cNvSpPr txBox="1"/>
          <p:nvPr/>
        </p:nvSpPr>
        <p:spPr>
          <a:xfrm>
            <a:off x="2286000" y="2057400"/>
            <a:ext cx="1066800" cy="3153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1200" b="1" dirty="0"/>
              <a:t>Being</a:t>
            </a:r>
            <a:br>
              <a:rPr lang="en-US" sz="1200" b="1" dirty="0"/>
            </a:br>
            <a:r>
              <a:rPr lang="en-US" sz="1200" b="1" dirty="0"/>
              <a:t>Agile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B6FDBEE-3275-18EB-0255-4DD94B2FAAD9}"/>
              </a:ext>
            </a:extLst>
          </p:cNvPr>
          <p:cNvSpPr txBox="1"/>
          <p:nvPr/>
        </p:nvSpPr>
        <p:spPr>
          <a:xfrm>
            <a:off x="3429000" y="2258711"/>
            <a:ext cx="1066800" cy="4723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1200" b="1" dirty="0"/>
              <a:t>Adaptable</a:t>
            </a:r>
            <a:br>
              <a:rPr lang="en-US" sz="1200" b="1" dirty="0"/>
            </a:br>
            <a:r>
              <a:rPr lang="en-US" sz="1200" b="1" dirty="0"/>
              <a:t>Modular</a:t>
            </a:r>
          </a:p>
          <a:p>
            <a:pPr algn="ctr">
              <a:lnSpc>
                <a:spcPct val="85000"/>
              </a:lnSpc>
            </a:pPr>
            <a:r>
              <a:rPr lang="en-US" sz="1200" b="1" dirty="0"/>
              <a:t>Architectures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EBB5FB6-DC6E-8434-884A-A3CC3724C8A0}"/>
              </a:ext>
            </a:extLst>
          </p:cNvPr>
          <p:cNvSpPr txBox="1"/>
          <p:nvPr/>
        </p:nvSpPr>
        <p:spPr>
          <a:xfrm>
            <a:off x="1143000" y="2270891"/>
            <a:ext cx="1066800" cy="4723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1200" b="1" dirty="0"/>
              <a:t>Attentive</a:t>
            </a:r>
            <a:br>
              <a:rPr lang="en-US" sz="1200" b="1" dirty="0"/>
            </a:br>
            <a:r>
              <a:rPr lang="en-US" sz="1200" b="1" dirty="0"/>
              <a:t>Situational</a:t>
            </a:r>
            <a:br>
              <a:rPr lang="en-US" sz="1200" b="1" dirty="0"/>
            </a:br>
            <a:r>
              <a:rPr lang="en-US" sz="1200" b="1" dirty="0"/>
              <a:t>Awareness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FF9D96-5B80-B707-7E70-A31934C1EDD0}"/>
              </a:ext>
            </a:extLst>
          </p:cNvPr>
          <p:cNvSpPr txBox="1"/>
          <p:nvPr/>
        </p:nvSpPr>
        <p:spPr>
          <a:xfrm>
            <a:off x="2286000" y="2967473"/>
            <a:ext cx="1066800" cy="9941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1400" b="1" dirty="0">
                <a:solidFill>
                  <a:schemeClr val="bg1"/>
                </a:solidFill>
              </a:rPr>
              <a:t>Uncertain</a:t>
            </a:r>
            <a:br>
              <a:rPr lang="en-US" sz="1400" b="1" dirty="0">
                <a:solidFill>
                  <a:schemeClr val="bg1"/>
                </a:solidFill>
              </a:rPr>
            </a:br>
            <a:r>
              <a:rPr lang="en-US" sz="1400" b="1" dirty="0">
                <a:solidFill>
                  <a:schemeClr val="bg1"/>
                </a:solidFill>
              </a:rPr>
              <a:t>Knowledge</a:t>
            </a:r>
          </a:p>
          <a:p>
            <a:pPr algn="ctr">
              <a:lnSpc>
                <a:spcPct val="85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1400" b="1" dirty="0">
                <a:solidFill>
                  <a:schemeClr val="bg1"/>
                </a:solidFill>
              </a:rPr>
              <a:t>and</a:t>
            </a:r>
          </a:p>
          <a:p>
            <a:pPr algn="ctr">
              <a:lnSpc>
                <a:spcPct val="85000"/>
              </a:lnSpc>
            </a:pPr>
            <a:r>
              <a:rPr lang="en-US" sz="1400" b="1" dirty="0">
                <a:solidFill>
                  <a:schemeClr val="bg1"/>
                </a:solidFill>
              </a:rPr>
              <a:t>Dynamic</a:t>
            </a:r>
            <a:br>
              <a:rPr lang="en-US" sz="1400" b="1" dirty="0">
                <a:solidFill>
                  <a:schemeClr val="bg1"/>
                </a:solidFill>
              </a:rPr>
            </a:br>
            <a:r>
              <a:rPr lang="en-US" sz="1400" b="1" dirty="0">
                <a:solidFill>
                  <a:schemeClr val="bg1"/>
                </a:solidFill>
              </a:rPr>
              <a:t>Environments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5073B81-A716-4E7C-4CF2-D71A3CA14DE9}"/>
              </a:ext>
            </a:extLst>
          </p:cNvPr>
          <p:cNvSpPr txBox="1"/>
          <p:nvPr/>
        </p:nvSpPr>
        <p:spPr>
          <a:xfrm>
            <a:off x="2286000" y="4419600"/>
            <a:ext cx="1066800" cy="4723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1200" b="1" dirty="0"/>
              <a:t>Common-</a:t>
            </a:r>
            <a:br>
              <a:rPr lang="en-US" sz="1200" b="1" dirty="0"/>
            </a:br>
            <a:r>
              <a:rPr lang="en-US" sz="1200" b="1" dirty="0"/>
              <a:t>Mission</a:t>
            </a:r>
            <a:br>
              <a:rPr lang="en-US" sz="1200" b="1" dirty="0"/>
            </a:br>
            <a:r>
              <a:rPr lang="en-US" sz="1200" b="1" dirty="0"/>
              <a:t>Teaming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66BE9E8-3C1E-9245-275D-E394E7FB7826}"/>
              </a:ext>
            </a:extLst>
          </p:cNvPr>
          <p:cNvSpPr txBox="1"/>
          <p:nvPr/>
        </p:nvSpPr>
        <p:spPr>
          <a:xfrm>
            <a:off x="967298" y="5676781"/>
            <a:ext cx="365069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Reductionist (Structural) View</a:t>
            </a:r>
          </a:p>
          <a:p>
            <a:pPr algn="ctr"/>
            <a:r>
              <a:rPr lang="en-US" sz="1400" dirty="0"/>
              <a:t>Characterizes an aspect’s nature in isolation</a:t>
            </a:r>
            <a:br>
              <a:rPr lang="en-US" sz="1400" dirty="0"/>
            </a:br>
            <a:r>
              <a:rPr lang="en-US" sz="1400" dirty="0"/>
              <a:t>independent of its relationships.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2C5CC53-AADA-3003-E030-45131976691A}"/>
              </a:ext>
            </a:extLst>
          </p:cNvPr>
          <p:cNvSpPr txBox="1"/>
          <p:nvPr/>
        </p:nvSpPr>
        <p:spPr>
          <a:xfrm>
            <a:off x="7504755" y="5715000"/>
            <a:ext cx="346804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Holistic (Behavioral) View</a:t>
            </a:r>
          </a:p>
          <a:p>
            <a:pPr algn="ctr"/>
            <a:r>
              <a:rPr lang="en-US" sz="1400" dirty="0"/>
              <a:t>A network of synergistic aspect relationships</a:t>
            </a:r>
            <a:br>
              <a:rPr lang="en-US" sz="1400" dirty="0"/>
            </a:br>
            <a:r>
              <a:rPr lang="en-US" sz="1400" dirty="0"/>
              <a:t> that manifest as holistic systemic behavior.</a:t>
            </a:r>
          </a:p>
        </p:txBody>
      </p:sp>
      <p:sp>
        <p:nvSpPr>
          <p:cNvPr id="27" name="Title 26">
            <a:extLst>
              <a:ext uri="{FF2B5EF4-FFF2-40B4-BE49-F238E27FC236}">
                <a16:creationId xmlns:a16="http://schemas.microsoft.com/office/drawing/2014/main" id="{1307E8B2-7C13-A764-E8A2-BDBD3694F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65099"/>
            <a:ext cx="12192000" cy="1052113"/>
          </a:xfrm>
        </p:spPr>
        <p:txBody>
          <a:bodyPr/>
          <a:lstStyle/>
          <a:p>
            <a:pPr>
              <a:lnSpc>
                <a:spcPct val="70000"/>
              </a:lnSpc>
            </a:pPr>
            <a:r>
              <a:rPr lang="en-US" dirty="0"/>
              <a:t>Agility is an Emergent Behavior</a:t>
            </a:r>
            <a:br>
              <a:rPr lang="en-US" dirty="0"/>
            </a:br>
            <a:r>
              <a:rPr lang="en-US" sz="2400" dirty="0"/>
              <a:t>of</a:t>
            </a:r>
            <a:br>
              <a:rPr lang="en-US" dirty="0"/>
            </a:br>
            <a:r>
              <a:rPr lang="en-US" dirty="0"/>
              <a:t>Synergistic Aspect Relationships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4B1B6F30-796F-D9AA-FCE4-0C82739099BC}"/>
              </a:ext>
            </a:extLst>
          </p:cNvPr>
          <p:cNvGrpSpPr/>
          <p:nvPr/>
        </p:nvGrpSpPr>
        <p:grpSpPr>
          <a:xfrm>
            <a:off x="6842317" y="1676400"/>
            <a:ext cx="4816283" cy="3581400"/>
            <a:chOff x="6842317" y="1676400"/>
            <a:chExt cx="4816283" cy="3581400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CDDDD5D6-0E22-791B-AB7C-ED3A44968B87}"/>
                </a:ext>
              </a:extLst>
            </p:cNvPr>
            <p:cNvSpPr/>
            <p:nvPr/>
          </p:nvSpPr>
          <p:spPr>
            <a:xfrm>
              <a:off x="6842317" y="1676400"/>
              <a:ext cx="4816283" cy="3581400"/>
            </a:xfrm>
            <a:prstGeom prst="ellipse">
              <a:avLst/>
            </a:prstGeom>
            <a:solidFill>
              <a:srgbClr val="66FF6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A20FD790-9267-FBE0-95F4-1710C4D95B65}"/>
                </a:ext>
              </a:extLst>
            </p:cNvPr>
            <p:cNvGrpSpPr/>
            <p:nvPr/>
          </p:nvGrpSpPr>
          <p:grpSpPr>
            <a:xfrm>
              <a:off x="7315200" y="2258711"/>
              <a:ext cx="3733800" cy="2465689"/>
              <a:chOff x="7315200" y="2258711"/>
              <a:chExt cx="3733800" cy="2465689"/>
            </a:xfrm>
          </p:grpSpPr>
          <p:cxnSp>
            <p:nvCxnSpPr>
              <p:cNvPr id="3" name="Straight Connector 2">
                <a:extLst>
                  <a:ext uri="{FF2B5EF4-FFF2-40B4-BE49-F238E27FC236}">
                    <a16:creationId xmlns:a16="http://schemas.microsoft.com/office/drawing/2014/main" id="{66105533-0698-E7B9-1422-5FE23E4CF5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20200" y="2372743"/>
                <a:ext cx="0" cy="2351657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65D3F533-AD0C-7C62-BA83-D2DC7A54DBA6}"/>
                  </a:ext>
                </a:extLst>
              </p:cNvPr>
              <p:cNvCxnSpPr/>
              <p:nvPr/>
            </p:nvCxnSpPr>
            <p:spPr>
              <a:xfrm flipH="1">
                <a:off x="7998618" y="2438400"/>
                <a:ext cx="2364582" cy="198120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C51CB05D-8151-903E-CE4B-8BC96EA10868}"/>
                  </a:ext>
                </a:extLst>
              </p:cNvPr>
              <p:cNvCxnSpPr/>
              <p:nvPr/>
            </p:nvCxnSpPr>
            <p:spPr>
              <a:xfrm flipH="1">
                <a:off x="7315200" y="3429000"/>
                <a:ext cx="373380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DAD2CD58-2FAC-F201-C621-857461E791D1}"/>
                  </a:ext>
                </a:extLst>
              </p:cNvPr>
              <p:cNvCxnSpPr/>
              <p:nvPr/>
            </p:nvCxnSpPr>
            <p:spPr>
              <a:xfrm>
                <a:off x="7998618" y="2438400"/>
                <a:ext cx="2288382" cy="205740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AC799567-6407-DEE1-41AB-38093C03BECB}"/>
                  </a:ext>
                </a:extLst>
              </p:cNvPr>
              <p:cNvCxnSpPr/>
              <p:nvPr/>
            </p:nvCxnSpPr>
            <p:spPr>
              <a:xfrm flipV="1">
                <a:off x="8077200" y="2258711"/>
                <a:ext cx="1143000" cy="255889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22E9A684-AAC9-2303-2132-CFC23A56CE4E}"/>
                  </a:ext>
                </a:extLst>
              </p:cNvPr>
              <p:cNvCxnSpPr/>
              <p:nvPr/>
            </p:nvCxnSpPr>
            <p:spPr>
              <a:xfrm>
                <a:off x="7998618" y="2514600"/>
                <a:ext cx="2364582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F9A88527-2AFB-F4AC-01FD-1E19ADC184A2}"/>
                  </a:ext>
                </a:extLst>
              </p:cNvPr>
              <p:cNvCxnSpPr/>
              <p:nvPr/>
            </p:nvCxnSpPr>
            <p:spPr>
              <a:xfrm>
                <a:off x="7998618" y="2514600"/>
                <a:ext cx="2974182" cy="91440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A2257410-B591-EF09-FC05-BA39F5E7B3D8}"/>
                  </a:ext>
                </a:extLst>
              </p:cNvPr>
              <p:cNvCxnSpPr/>
              <p:nvPr/>
            </p:nvCxnSpPr>
            <p:spPr>
              <a:xfrm>
                <a:off x="7998618" y="2514600"/>
                <a:ext cx="1221582" cy="2115235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1CE55B12-A939-9F5D-3977-627DF64996EB}"/>
                  </a:ext>
                </a:extLst>
              </p:cNvPr>
              <p:cNvCxnSpPr/>
              <p:nvPr/>
            </p:nvCxnSpPr>
            <p:spPr>
              <a:xfrm>
                <a:off x="7998618" y="2514600"/>
                <a:ext cx="78582" cy="198120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520525D5-3800-40F6-F269-02253D3CB576}"/>
                  </a:ext>
                </a:extLst>
              </p:cNvPr>
              <p:cNvCxnSpPr/>
              <p:nvPr/>
            </p:nvCxnSpPr>
            <p:spPr>
              <a:xfrm flipH="1">
                <a:off x="7504755" y="2514600"/>
                <a:ext cx="493863" cy="99060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C6CC3B37-2514-62EA-DD1D-25ED4EAB8FC8}"/>
                  </a:ext>
                </a:extLst>
              </p:cNvPr>
              <p:cNvCxnSpPr/>
              <p:nvPr/>
            </p:nvCxnSpPr>
            <p:spPr>
              <a:xfrm>
                <a:off x="7504755" y="3429000"/>
                <a:ext cx="572445" cy="99060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D4FCC58B-C34C-6482-0E84-577963C8EB97}"/>
                  </a:ext>
                </a:extLst>
              </p:cNvPr>
              <p:cNvCxnSpPr/>
              <p:nvPr/>
            </p:nvCxnSpPr>
            <p:spPr>
              <a:xfrm>
                <a:off x="7504755" y="3429000"/>
                <a:ext cx="1715445" cy="1200835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4351D73B-1FF9-2425-1354-EF347D82BF8B}"/>
                  </a:ext>
                </a:extLst>
              </p:cNvPr>
              <p:cNvCxnSpPr/>
              <p:nvPr/>
            </p:nvCxnSpPr>
            <p:spPr>
              <a:xfrm>
                <a:off x="7504755" y="3429000"/>
                <a:ext cx="2858445" cy="106680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0AA971E7-0C1D-7897-51D9-6EF54F8C9845}"/>
                  </a:ext>
                </a:extLst>
              </p:cNvPr>
              <p:cNvCxnSpPr/>
              <p:nvPr/>
            </p:nvCxnSpPr>
            <p:spPr>
              <a:xfrm flipV="1">
                <a:off x="7504755" y="2438400"/>
                <a:ext cx="2782245" cy="99060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5DCC979E-1117-4634-D274-DE104DB4824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04755" y="2372743"/>
                <a:ext cx="1715445" cy="1056257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AFA0FE67-D860-1990-A4E1-3F096202863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77200" y="2372743"/>
                <a:ext cx="1143000" cy="1970657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7E5EA8E3-B89E-6DF3-8426-936DA06F61FA}"/>
                  </a:ext>
                </a:extLst>
              </p:cNvPr>
              <p:cNvCxnSpPr/>
              <p:nvPr/>
            </p:nvCxnSpPr>
            <p:spPr>
              <a:xfrm flipV="1">
                <a:off x="8077200" y="3505200"/>
                <a:ext cx="2895600" cy="83820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A6112B76-E630-E751-F972-8A79923E52BE}"/>
                  </a:ext>
                </a:extLst>
              </p:cNvPr>
              <p:cNvCxnSpPr/>
              <p:nvPr/>
            </p:nvCxnSpPr>
            <p:spPr>
              <a:xfrm>
                <a:off x="8077200" y="4343400"/>
                <a:ext cx="2286000" cy="15240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C67F530D-6A64-2FDF-C65D-73937DB34C3B}"/>
                  </a:ext>
                </a:extLst>
              </p:cNvPr>
              <p:cNvCxnSpPr/>
              <p:nvPr/>
            </p:nvCxnSpPr>
            <p:spPr>
              <a:xfrm>
                <a:off x="8077200" y="4343400"/>
                <a:ext cx="1143000" cy="286435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01FA591F-8193-3162-B369-5346D28CC6A5}"/>
                  </a:ext>
                </a:extLst>
              </p:cNvPr>
              <p:cNvCxnSpPr/>
              <p:nvPr/>
            </p:nvCxnSpPr>
            <p:spPr>
              <a:xfrm flipV="1">
                <a:off x="9220200" y="2438400"/>
                <a:ext cx="1066800" cy="2191435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438DC655-738D-AEDC-6C5A-19F520D8B5E7}"/>
                  </a:ext>
                </a:extLst>
              </p:cNvPr>
              <p:cNvCxnSpPr/>
              <p:nvPr/>
            </p:nvCxnSpPr>
            <p:spPr>
              <a:xfrm flipV="1">
                <a:off x="9220200" y="3429000"/>
                <a:ext cx="1752600" cy="1200835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2872CDDA-5DD5-AF29-BD1D-1A87300D311C}"/>
                  </a:ext>
                </a:extLst>
              </p:cNvPr>
              <p:cNvCxnSpPr/>
              <p:nvPr/>
            </p:nvCxnSpPr>
            <p:spPr>
              <a:xfrm flipV="1">
                <a:off x="9220200" y="4419600"/>
                <a:ext cx="1143000" cy="210235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5C492F55-AE90-D93E-C265-E3C675E8803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220200" y="2372743"/>
                <a:ext cx="1143000" cy="2046857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FA45F9DD-0FB2-2F9E-A628-9E80024CAA6D}"/>
                  </a:ext>
                </a:extLst>
              </p:cNvPr>
              <p:cNvCxnSpPr/>
              <p:nvPr/>
            </p:nvCxnSpPr>
            <p:spPr>
              <a:xfrm flipH="1" flipV="1">
                <a:off x="10287000" y="2438400"/>
                <a:ext cx="76200" cy="198120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3D7ABA12-3EA0-CF8D-3540-3770E7F6E43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363200" y="3429000"/>
                <a:ext cx="609600" cy="99060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2E44EB51-C76F-AD6D-4E49-3FC8D2C9A5C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220200" y="2372743"/>
                <a:ext cx="1752600" cy="1132457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845C7B0C-BED4-EB85-4D70-EA9B2FAC74DE}"/>
                  </a:ext>
                </a:extLst>
              </p:cNvPr>
              <p:cNvCxnSpPr/>
              <p:nvPr/>
            </p:nvCxnSpPr>
            <p:spPr>
              <a:xfrm flipH="1" flipV="1">
                <a:off x="10287000" y="2514600"/>
                <a:ext cx="685800" cy="99060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80F9C11F-3F0D-B3BC-9E03-E3BD9030F3EE}"/>
                  </a:ext>
                </a:extLst>
              </p:cNvPr>
              <p:cNvCxnSpPr/>
              <p:nvPr/>
            </p:nvCxnSpPr>
            <p:spPr>
              <a:xfrm flipH="1" flipV="1">
                <a:off x="9220200" y="2258711"/>
                <a:ext cx="1066800" cy="255889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4A666ED7-E6AC-3108-755A-9448FFC28E22}"/>
                </a:ext>
              </a:extLst>
            </p:cNvPr>
            <p:cNvSpPr/>
            <p:nvPr/>
          </p:nvSpPr>
          <p:spPr>
            <a:xfrm>
              <a:off x="7998618" y="2895600"/>
              <a:ext cx="2440782" cy="1143000"/>
            </a:xfrm>
            <a:prstGeom prst="ellipse">
              <a:avLst/>
            </a:prstGeom>
            <a:solidFill>
              <a:srgbClr val="FF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/>
              <a:endParaRPr lang="en-US" sz="1000" b="1" dirty="0">
                <a:solidFill>
                  <a:schemeClr val="bg1"/>
                </a:solidFill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F4820FF-27C2-2D28-990C-D2C72C851449}"/>
                </a:ext>
              </a:extLst>
            </p:cNvPr>
            <p:cNvSpPr txBox="1"/>
            <p:nvPr/>
          </p:nvSpPr>
          <p:spPr>
            <a:xfrm>
              <a:off x="8686800" y="2967473"/>
              <a:ext cx="1066800" cy="9941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400" b="1" dirty="0">
                  <a:solidFill>
                    <a:schemeClr val="bg1"/>
                  </a:solidFill>
                </a:rPr>
                <a:t>Uncertain</a:t>
              </a:r>
              <a:br>
                <a:rPr lang="en-US" sz="1400" b="1" dirty="0">
                  <a:solidFill>
                    <a:schemeClr val="bg1"/>
                  </a:solidFill>
                </a:rPr>
              </a:br>
              <a:r>
                <a:rPr lang="en-US" sz="1400" b="1" dirty="0">
                  <a:solidFill>
                    <a:schemeClr val="bg1"/>
                  </a:solidFill>
                </a:rPr>
                <a:t>Knowledge</a:t>
              </a:r>
            </a:p>
            <a:p>
              <a:pPr algn="ctr">
                <a:lnSpc>
                  <a:spcPct val="85000"/>
                </a:lnSpc>
                <a:spcBef>
                  <a:spcPts val="300"/>
                </a:spcBef>
                <a:spcAft>
                  <a:spcPts val="300"/>
                </a:spcAft>
              </a:pPr>
              <a:r>
                <a:rPr lang="en-US" sz="1400" b="1" dirty="0">
                  <a:solidFill>
                    <a:schemeClr val="bg1"/>
                  </a:solidFill>
                </a:rPr>
                <a:t>and</a:t>
              </a:r>
            </a:p>
            <a:p>
              <a:pPr algn="ctr">
                <a:lnSpc>
                  <a:spcPct val="85000"/>
                </a:lnSpc>
              </a:pPr>
              <a:r>
                <a:rPr lang="en-US" sz="1400" b="1" dirty="0">
                  <a:solidFill>
                    <a:schemeClr val="bg1"/>
                  </a:solidFill>
                </a:rPr>
                <a:t>Dynamic</a:t>
              </a:r>
              <a:br>
                <a:rPr lang="en-US" sz="1400" b="1" dirty="0">
                  <a:solidFill>
                    <a:schemeClr val="bg1"/>
                  </a:solidFill>
                </a:rPr>
              </a:br>
              <a:r>
                <a:rPr lang="en-US" sz="1400" b="1" dirty="0">
                  <a:solidFill>
                    <a:schemeClr val="bg1"/>
                  </a:solidFill>
                </a:rPr>
                <a:t>Environments</a:t>
              </a: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35BFEB66-BCE3-BE00-045D-E0589B0B8F12}"/>
                </a:ext>
              </a:extLst>
            </p:cNvPr>
            <p:cNvSpPr/>
            <p:nvPr/>
          </p:nvSpPr>
          <p:spPr>
            <a:xfrm>
              <a:off x="7661920" y="2286000"/>
              <a:ext cx="872480" cy="495949"/>
            </a:xfrm>
            <a:prstGeom prst="ellipse">
              <a:avLst/>
            </a:prstGeom>
            <a:solidFill>
              <a:srgbClr val="66FF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D5008E5-213F-0DA3-B391-33DA9478FA20}"/>
                </a:ext>
              </a:extLst>
            </p:cNvPr>
            <p:cNvSpPr txBox="1"/>
            <p:nvPr/>
          </p:nvSpPr>
          <p:spPr>
            <a:xfrm>
              <a:off x="7543800" y="2270891"/>
              <a:ext cx="1066800" cy="4723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200" b="1" dirty="0"/>
                <a:t>Attentive</a:t>
              </a:r>
              <a:br>
                <a:rPr lang="en-US" sz="1200" b="1" dirty="0"/>
              </a:br>
              <a:r>
                <a:rPr lang="en-US" sz="1200" b="1" dirty="0"/>
                <a:t>Situational</a:t>
              </a:r>
              <a:br>
                <a:rPr lang="en-US" sz="1200" b="1" dirty="0"/>
              </a:br>
              <a:r>
                <a:rPr lang="en-US" sz="1200" b="1" dirty="0"/>
                <a:t>Awareness</a:t>
              </a: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0989B9B4-94C7-75E0-84D1-3128C14103B5}"/>
                </a:ext>
              </a:extLst>
            </p:cNvPr>
            <p:cNvSpPr/>
            <p:nvPr/>
          </p:nvSpPr>
          <p:spPr>
            <a:xfrm>
              <a:off x="8804920" y="1866251"/>
              <a:ext cx="872480" cy="495949"/>
            </a:xfrm>
            <a:prstGeom prst="ellipse">
              <a:avLst/>
            </a:prstGeom>
            <a:solidFill>
              <a:srgbClr val="66FF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D09CF49-65E2-3166-D778-EFF1D05A818A}"/>
                </a:ext>
              </a:extLst>
            </p:cNvPr>
            <p:cNvSpPr txBox="1"/>
            <p:nvPr/>
          </p:nvSpPr>
          <p:spPr>
            <a:xfrm>
              <a:off x="8686800" y="2057400"/>
              <a:ext cx="1066800" cy="3153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200" b="1" dirty="0"/>
                <a:t>Being</a:t>
              </a:r>
              <a:br>
                <a:rPr lang="en-US" sz="1200" b="1" dirty="0"/>
              </a:br>
              <a:r>
                <a:rPr lang="en-US" sz="1200" b="1" dirty="0"/>
                <a:t>Agile</a:t>
              </a:r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E1930E79-C7B2-D0AC-6959-30E63207CD2A}"/>
                </a:ext>
              </a:extLst>
            </p:cNvPr>
            <p:cNvSpPr/>
            <p:nvPr/>
          </p:nvSpPr>
          <p:spPr>
            <a:xfrm>
              <a:off x="7112837" y="3228308"/>
              <a:ext cx="642422" cy="510256"/>
            </a:xfrm>
            <a:prstGeom prst="ellipse">
              <a:avLst/>
            </a:prstGeom>
            <a:solidFill>
              <a:srgbClr val="66FF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3B46BE6B-F09F-07F1-278C-FE5ED6C5323A}"/>
                </a:ext>
              </a:extLst>
            </p:cNvPr>
            <p:cNvSpPr/>
            <p:nvPr/>
          </p:nvSpPr>
          <p:spPr>
            <a:xfrm>
              <a:off x="7633099" y="4152994"/>
              <a:ext cx="872480" cy="495949"/>
            </a:xfrm>
            <a:prstGeom prst="ellipse">
              <a:avLst/>
            </a:prstGeom>
            <a:solidFill>
              <a:srgbClr val="66FF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EDA91EFF-2191-CF11-F5A0-6E44366C079C}"/>
                </a:ext>
              </a:extLst>
            </p:cNvPr>
            <p:cNvSpPr/>
            <p:nvPr/>
          </p:nvSpPr>
          <p:spPr>
            <a:xfrm>
              <a:off x="8782769" y="4353943"/>
              <a:ext cx="872480" cy="495949"/>
            </a:xfrm>
            <a:prstGeom prst="ellipse">
              <a:avLst/>
            </a:prstGeom>
            <a:solidFill>
              <a:srgbClr val="66FF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71B082F0-010D-6696-93AB-04EAF86E10BA}"/>
                </a:ext>
              </a:extLst>
            </p:cNvPr>
            <p:cNvSpPr/>
            <p:nvPr/>
          </p:nvSpPr>
          <p:spPr>
            <a:xfrm>
              <a:off x="9945538" y="4208097"/>
              <a:ext cx="872480" cy="495949"/>
            </a:xfrm>
            <a:prstGeom prst="ellipse">
              <a:avLst/>
            </a:prstGeom>
            <a:solidFill>
              <a:srgbClr val="66FF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C1EAF9B1-75DC-9D15-5A2D-BD280EDBA44F}"/>
                </a:ext>
              </a:extLst>
            </p:cNvPr>
            <p:cNvSpPr/>
            <p:nvPr/>
          </p:nvSpPr>
          <p:spPr>
            <a:xfrm>
              <a:off x="10578480" y="3251104"/>
              <a:ext cx="872480" cy="543787"/>
            </a:xfrm>
            <a:prstGeom prst="ellipse">
              <a:avLst/>
            </a:prstGeom>
            <a:solidFill>
              <a:srgbClr val="66FF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9B9F2A4A-46FB-618F-12D6-3589B154A0D4}"/>
                </a:ext>
              </a:extLst>
            </p:cNvPr>
            <p:cNvSpPr/>
            <p:nvPr/>
          </p:nvSpPr>
          <p:spPr>
            <a:xfrm>
              <a:off x="9882638" y="2261354"/>
              <a:ext cx="872480" cy="495949"/>
            </a:xfrm>
            <a:prstGeom prst="ellipse">
              <a:avLst/>
            </a:prstGeom>
            <a:solidFill>
              <a:srgbClr val="66FF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CD7B90D-57A0-35CC-B0A5-B4384CD22A28}"/>
                </a:ext>
              </a:extLst>
            </p:cNvPr>
            <p:cNvSpPr txBox="1"/>
            <p:nvPr/>
          </p:nvSpPr>
          <p:spPr>
            <a:xfrm>
              <a:off x="9829800" y="2258711"/>
              <a:ext cx="1066800" cy="4723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200" b="1" dirty="0"/>
                <a:t>Adaptable</a:t>
              </a:r>
              <a:br>
                <a:rPr lang="en-US" sz="1200" b="1" dirty="0"/>
              </a:br>
              <a:r>
                <a:rPr lang="en-US" sz="1200" b="1" dirty="0"/>
                <a:t>Modular</a:t>
              </a:r>
            </a:p>
            <a:p>
              <a:pPr algn="ctr">
                <a:lnSpc>
                  <a:spcPct val="85000"/>
                </a:lnSpc>
              </a:pPr>
              <a:r>
                <a:rPr lang="en-US" sz="1200" b="1" dirty="0"/>
                <a:t>Architectures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105E3E3-1AE6-67D2-0FB2-E834C2BA60E8}"/>
                </a:ext>
              </a:extLst>
            </p:cNvPr>
            <p:cNvSpPr txBox="1"/>
            <p:nvPr/>
          </p:nvSpPr>
          <p:spPr>
            <a:xfrm>
              <a:off x="10513218" y="3276600"/>
              <a:ext cx="1066800" cy="4723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200" b="1" dirty="0"/>
                <a:t>Shared-</a:t>
              </a:r>
              <a:br>
                <a:rPr lang="en-US" sz="1200" b="1" dirty="0"/>
              </a:br>
              <a:r>
                <a:rPr lang="en-US" sz="1200" b="1" dirty="0"/>
                <a:t>Knowledge</a:t>
              </a:r>
              <a:br>
                <a:rPr lang="en-US" sz="1200" b="1" dirty="0"/>
              </a:br>
              <a:r>
                <a:rPr lang="en-US" sz="1200" b="1" dirty="0"/>
                <a:t>Management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C70E3A2-29D5-DDDC-085A-3359055E3828}"/>
                </a:ext>
              </a:extLst>
            </p:cNvPr>
            <p:cNvSpPr txBox="1"/>
            <p:nvPr/>
          </p:nvSpPr>
          <p:spPr>
            <a:xfrm>
              <a:off x="9832182" y="4252091"/>
              <a:ext cx="1064418" cy="4723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200" b="1" dirty="0"/>
                <a:t>Continual</a:t>
              </a:r>
              <a:br>
                <a:rPr lang="en-US" sz="1200" b="1" dirty="0"/>
              </a:br>
              <a:r>
                <a:rPr lang="en-US" sz="1200" b="1" dirty="0"/>
                <a:t>Integration</a:t>
              </a:r>
              <a:br>
                <a:rPr lang="en-US" sz="1200" b="1" dirty="0"/>
              </a:br>
              <a:r>
                <a:rPr lang="en-US" sz="1200" b="1" dirty="0"/>
                <a:t>and Test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EE452E7-6777-E5CD-E1BB-A5046F12409B}"/>
                </a:ext>
              </a:extLst>
            </p:cNvPr>
            <p:cNvSpPr txBox="1"/>
            <p:nvPr/>
          </p:nvSpPr>
          <p:spPr>
            <a:xfrm>
              <a:off x="8686800" y="4419600"/>
              <a:ext cx="1066800" cy="4723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200" b="1" dirty="0"/>
                <a:t>Common-</a:t>
              </a:r>
              <a:br>
                <a:rPr lang="en-US" sz="1200" b="1" dirty="0"/>
              </a:br>
              <a:r>
                <a:rPr lang="en-US" sz="1200" b="1" dirty="0"/>
                <a:t>Mission</a:t>
              </a:r>
              <a:br>
                <a:rPr lang="en-US" sz="1200" b="1" dirty="0"/>
              </a:br>
              <a:r>
                <a:rPr lang="en-US" sz="1200" b="1" dirty="0"/>
                <a:t>Teaming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71307BB-30D1-5583-6DDA-50C7F88F0C92}"/>
                </a:ext>
              </a:extLst>
            </p:cNvPr>
            <p:cNvSpPr txBox="1"/>
            <p:nvPr/>
          </p:nvSpPr>
          <p:spPr>
            <a:xfrm>
              <a:off x="7543800" y="4157526"/>
              <a:ext cx="1066800" cy="4723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200" b="1" dirty="0"/>
                <a:t>Iterative</a:t>
              </a:r>
              <a:br>
                <a:rPr lang="en-US" sz="1200" b="1" dirty="0"/>
              </a:br>
              <a:r>
                <a:rPr lang="en-US" sz="1200" b="1" dirty="0"/>
                <a:t>Incremental</a:t>
              </a:r>
              <a:br>
                <a:rPr lang="en-US" sz="1200" b="1" dirty="0"/>
              </a:br>
              <a:r>
                <a:rPr lang="en-US" sz="1200" b="1" dirty="0"/>
                <a:t>Development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D5DC051-38C6-3F80-82A9-9BB9853F0C9E}"/>
                </a:ext>
              </a:extLst>
            </p:cNvPr>
            <p:cNvSpPr txBox="1"/>
            <p:nvPr/>
          </p:nvSpPr>
          <p:spPr>
            <a:xfrm>
              <a:off x="6858000" y="3286762"/>
              <a:ext cx="1066800" cy="4723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200" b="1" dirty="0"/>
                <a:t>Attentive</a:t>
              </a:r>
              <a:br>
                <a:rPr lang="en-US" sz="1200" b="1" dirty="0"/>
              </a:br>
              <a:r>
                <a:rPr lang="en-US" sz="1200" b="1" dirty="0"/>
                <a:t>Decision</a:t>
              </a:r>
              <a:br>
                <a:rPr lang="en-US" sz="1200" b="1" dirty="0"/>
              </a:br>
              <a:r>
                <a:rPr lang="en-US" sz="1200" b="1" dirty="0"/>
                <a:t>Making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60139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069B950-728C-1AC4-F427-D492E8D24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Bifocal Lens</a:t>
            </a:r>
            <a:endParaRPr lang="en-US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98707D9-33D0-D1D2-9CC3-49580F847ED3}"/>
              </a:ext>
            </a:extLst>
          </p:cNvPr>
          <p:cNvGrpSpPr/>
          <p:nvPr/>
        </p:nvGrpSpPr>
        <p:grpSpPr>
          <a:xfrm>
            <a:off x="381000" y="1066800"/>
            <a:ext cx="11508853" cy="4712572"/>
            <a:chOff x="381000" y="1066800"/>
            <a:chExt cx="11508853" cy="471257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017400E-6588-38AE-1818-738AB0DD3245}"/>
                </a:ext>
              </a:extLst>
            </p:cNvPr>
            <p:cNvSpPr txBox="1"/>
            <p:nvPr/>
          </p:nvSpPr>
          <p:spPr>
            <a:xfrm>
              <a:off x="381000" y="1066800"/>
              <a:ext cx="2819400" cy="471257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85000"/>
                </a:lnSpc>
                <a:spcBef>
                  <a:spcPts val="600"/>
                </a:spcBef>
              </a:pPr>
              <a:r>
                <a:rPr lang="en-US" b="1" dirty="0"/>
                <a:t>Aspect</a:t>
              </a:r>
            </a:p>
            <a:p>
              <a:pPr>
                <a:lnSpc>
                  <a:spcPct val="85000"/>
                </a:lnSpc>
                <a:spcBef>
                  <a:spcPts val="600"/>
                </a:spcBef>
              </a:pPr>
              <a:r>
                <a:rPr lang="en-US" dirty="0"/>
                <a:t>Adaptable Modular Architectures</a:t>
              </a:r>
            </a:p>
            <a:p>
              <a:pPr>
                <a:lnSpc>
                  <a:spcPct val="85000"/>
                </a:lnSpc>
                <a:spcBef>
                  <a:spcPts val="600"/>
                </a:spcBef>
              </a:pPr>
              <a:r>
                <a:rPr lang="en-US" dirty="0"/>
                <a:t>Iterative Incremental Development</a:t>
              </a:r>
            </a:p>
            <a:p>
              <a:pPr>
                <a:lnSpc>
                  <a:spcPct val="85000"/>
                </a:lnSpc>
                <a:spcBef>
                  <a:spcPts val="600"/>
                </a:spcBef>
              </a:pPr>
              <a:r>
                <a:rPr lang="en-US" dirty="0"/>
                <a:t>Attentive Situational Awareness</a:t>
              </a:r>
            </a:p>
            <a:p>
              <a:pPr>
                <a:lnSpc>
                  <a:spcPct val="85000"/>
                </a:lnSpc>
                <a:spcBef>
                  <a:spcPts val="600"/>
                </a:spcBef>
              </a:pPr>
              <a:r>
                <a:rPr lang="en-US" dirty="0"/>
                <a:t>Attentive Decision</a:t>
              </a:r>
              <a:br>
                <a:rPr lang="en-US" dirty="0"/>
              </a:br>
              <a:r>
                <a:rPr lang="en-US" dirty="0"/>
                <a:t>Making</a:t>
              </a:r>
            </a:p>
            <a:p>
              <a:pPr>
                <a:lnSpc>
                  <a:spcPct val="85000"/>
                </a:lnSpc>
                <a:spcBef>
                  <a:spcPts val="600"/>
                </a:spcBef>
              </a:pPr>
              <a:r>
                <a:rPr lang="en-US" dirty="0"/>
                <a:t>Common-Mission </a:t>
              </a:r>
              <a:br>
                <a:rPr lang="en-US" dirty="0"/>
              </a:br>
              <a:r>
                <a:rPr lang="en-US" dirty="0"/>
                <a:t>Teaming</a:t>
              </a:r>
            </a:p>
            <a:p>
              <a:pPr>
                <a:lnSpc>
                  <a:spcPct val="85000"/>
                </a:lnSpc>
                <a:spcBef>
                  <a:spcPts val="600"/>
                </a:spcBef>
              </a:pPr>
              <a:r>
                <a:rPr lang="en-US" dirty="0"/>
                <a:t>Shared-Knowledge</a:t>
              </a:r>
              <a:br>
                <a:rPr lang="en-US" dirty="0"/>
              </a:br>
              <a:r>
                <a:rPr lang="en-US" dirty="0"/>
                <a:t>Management</a:t>
              </a:r>
            </a:p>
            <a:p>
              <a:pPr>
                <a:lnSpc>
                  <a:spcPct val="85000"/>
                </a:lnSpc>
                <a:spcBef>
                  <a:spcPts val="600"/>
                </a:spcBef>
              </a:pPr>
              <a:r>
                <a:rPr lang="en-US" dirty="0"/>
                <a:t>Continual Integration &amp; </a:t>
              </a:r>
              <a:br>
                <a:rPr lang="en-US" dirty="0"/>
              </a:br>
              <a:r>
                <a:rPr lang="en-US" dirty="0"/>
                <a:t>Test</a:t>
              </a:r>
            </a:p>
            <a:p>
              <a:pPr>
                <a:lnSpc>
                  <a:spcPct val="85000"/>
                </a:lnSpc>
                <a:spcBef>
                  <a:spcPts val="600"/>
                </a:spcBef>
              </a:pPr>
              <a:r>
                <a:rPr lang="en-US" dirty="0"/>
                <a:t>Being Agile</a:t>
              </a:r>
              <a:br>
                <a:rPr lang="en-US" dirty="0"/>
              </a:br>
              <a:endParaRPr lang="en-US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27A35C2-A24A-1440-302E-BC21AD7A8F4D}"/>
                </a:ext>
              </a:extLst>
            </p:cNvPr>
            <p:cNvSpPr txBox="1"/>
            <p:nvPr/>
          </p:nvSpPr>
          <p:spPr>
            <a:xfrm>
              <a:off x="3200400" y="1066800"/>
              <a:ext cx="4343400" cy="471257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85000"/>
                </a:lnSpc>
                <a:spcBef>
                  <a:spcPts val="600"/>
                </a:spcBef>
              </a:pPr>
              <a:r>
                <a:rPr lang="en-US" b="1" dirty="0"/>
                <a:t>Behavior Lens</a:t>
              </a:r>
            </a:p>
            <a:p>
              <a:pPr>
                <a:lnSpc>
                  <a:spcPct val="85000"/>
                </a:lnSpc>
                <a:spcBef>
                  <a:spcPts val="600"/>
                </a:spcBef>
              </a:pPr>
              <a:r>
                <a:rPr lang="en-US" dirty="0"/>
                <a:t>Composable and reconfigurable designs from evolving variations of reusable assets</a:t>
              </a:r>
            </a:p>
            <a:p>
              <a:pPr>
                <a:lnSpc>
                  <a:spcPct val="85000"/>
                </a:lnSpc>
                <a:spcBef>
                  <a:spcPts val="600"/>
                </a:spcBef>
              </a:pPr>
              <a:r>
                <a:rPr lang="en-US" dirty="0"/>
                <a:t>Incremental loops of building, evaluating, correcting, and improving capabilities</a:t>
              </a:r>
            </a:p>
            <a:p>
              <a:pPr>
                <a:lnSpc>
                  <a:spcPct val="85000"/>
                </a:lnSpc>
                <a:spcBef>
                  <a:spcPts val="600"/>
                </a:spcBef>
              </a:pPr>
              <a:r>
                <a:rPr lang="en-US" dirty="0"/>
                <a:t>Active monitoring and evaluation of relevant internal and external environment factors</a:t>
              </a:r>
            </a:p>
            <a:p>
              <a:pPr>
                <a:lnSpc>
                  <a:spcPct val="85000"/>
                </a:lnSpc>
                <a:spcBef>
                  <a:spcPts val="600"/>
                </a:spcBef>
              </a:pPr>
              <a:r>
                <a:rPr lang="en-US" dirty="0"/>
                <a:t>Systemic linkage of situational awareness to decisive action</a:t>
              </a:r>
            </a:p>
            <a:p>
              <a:pPr>
                <a:lnSpc>
                  <a:spcPct val="85000"/>
                </a:lnSpc>
                <a:spcBef>
                  <a:spcPts val="600"/>
                </a:spcBef>
              </a:pPr>
              <a:r>
                <a:rPr lang="en-US" dirty="0"/>
                <a:t>Engaged collaboration, cooperation, and teaming among all relevant stakeholders</a:t>
              </a:r>
            </a:p>
            <a:p>
              <a:pPr>
                <a:lnSpc>
                  <a:spcPct val="85000"/>
                </a:lnSpc>
                <a:spcBef>
                  <a:spcPts val="600"/>
                </a:spcBef>
              </a:pPr>
              <a:r>
                <a:rPr lang="en-US" dirty="0"/>
                <a:t>Facilitated communication, collaboration, and knowledge curation</a:t>
              </a:r>
            </a:p>
            <a:p>
              <a:pPr>
                <a:lnSpc>
                  <a:spcPct val="85000"/>
                </a:lnSpc>
                <a:spcBef>
                  <a:spcPts val="600"/>
                </a:spcBef>
              </a:pPr>
              <a:r>
                <a:rPr lang="en-US" dirty="0"/>
                <a:t>Integrated test and demonstration of work-in-process</a:t>
              </a:r>
            </a:p>
            <a:p>
              <a:pPr>
                <a:lnSpc>
                  <a:spcPct val="85000"/>
                </a:lnSpc>
                <a:spcBef>
                  <a:spcPts val="600"/>
                </a:spcBef>
              </a:pPr>
              <a:r>
                <a:rPr lang="en-US" dirty="0"/>
                <a:t>Sense-respond-evolve engagement </a:t>
              </a:r>
              <a:br>
                <a:rPr lang="en-US" dirty="0"/>
              </a:br>
              <a:r>
                <a:rPr lang="en-US" dirty="0"/>
                <a:t>with a dynamic environment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1C980FE-A541-9B99-2847-967F6E3000AD}"/>
                </a:ext>
              </a:extLst>
            </p:cNvPr>
            <p:cNvSpPr txBox="1"/>
            <p:nvPr/>
          </p:nvSpPr>
          <p:spPr>
            <a:xfrm>
              <a:off x="7543800" y="1066800"/>
              <a:ext cx="4343400" cy="471257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85000"/>
                </a:lnSpc>
                <a:spcBef>
                  <a:spcPts val="600"/>
                </a:spcBef>
              </a:pPr>
              <a:r>
                <a:rPr lang="en-US" b="1" dirty="0"/>
                <a:t>Conservation Lens</a:t>
              </a:r>
            </a:p>
            <a:p>
              <a:pPr>
                <a:lnSpc>
                  <a:spcPct val="85000"/>
                </a:lnSpc>
                <a:spcBef>
                  <a:spcPts val="600"/>
                </a:spcBef>
              </a:pPr>
              <a:r>
                <a:rPr lang="en-US" dirty="0"/>
                <a:t>Streamlines systems composition with reusable and modifiable parts</a:t>
              </a:r>
            </a:p>
            <a:p>
              <a:pPr>
                <a:lnSpc>
                  <a:spcPct val="85000"/>
                </a:lnSpc>
                <a:spcBef>
                  <a:spcPts val="600"/>
                </a:spcBef>
              </a:pPr>
              <a:r>
                <a:rPr lang="en-US" dirty="0"/>
                <a:t>Minimizes rework, maximizes quality, facilitates innovation </a:t>
              </a:r>
            </a:p>
            <a:p>
              <a:pPr>
                <a:lnSpc>
                  <a:spcPct val="85000"/>
                </a:lnSpc>
                <a:spcBef>
                  <a:spcPts val="600"/>
                </a:spcBef>
              </a:pPr>
              <a:r>
                <a:rPr lang="en-US" dirty="0"/>
                <a:t>Reveals problems/opportunities that would consume more time and cost later</a:t>
              </a:r>
            </a:p>
            <a:p>
              <a:pPr>
                <a:lnSpc>
                  <a:spcPct val="85000"/>
                </a:lnSpc>
                <a:spcBef>
                  <a:spcPts val="600"/>
                </a:spcBef>
              </a:pPr>
              <a:r>
                <a:rPr lang="en-US" dirty="0"/>
                <a:t>Optimizes decision timing to minimize </a:t>
              </a:r>
              <a:br>
                <a:rPr lang="en-US" dirty="0"/>
              </a:br>
              <a:r>
                <a:rPr lang="en-US" dirty="0"/>
                <a:t>no-return expenditures</a:t>
              </a:r>
            </a:p>
            <a:p>
              <a:pPr>
                <a:lnSpc>
                  <a:spcPct val="85000"/>
                </a:lnSpc>
                <a:spcBef>
                  <a:spcPts val="600"/>
                </a:spcBef>
              </a:pPr>
              <a:r>
                <a:rPr lang="en-US" dirty="0"/>
                <a:t>Minimizes counter productive effort by aligning teamwork</a:t>
              </a:r>
            </a:p>
            <a:p>
              <a:pPr>
                <a:lnSpc>
                  <a:spcPct val="85000"/>
                </a:lnSpc>
                <a:spcBef>
                  <a:spcPts val="600"/>
                </a:spcBef>
              </a:pPr>
              <a:r>
                <a:rPr lang="en-US" dirty="0"/>
                <a:t>Minimizes incompatible effort and </a:t>
              </a:r>
              <a:br>
                <a:rPr lang="en-US" dirty="0"/>
              </a:br>
              <a:r>
                <a:rPr lang="en-US" dirty="0"/>
                <a:t>facilitates implementation synergy</a:t>
              </a:r>
            </a:p>
            <a:p>
              <a:pPr>
                <a:lnSpc>
                  <a:spcPct val="85000"/>
                </a:lnSpc>
                <a:spcBef>
                  <a:spcPts val="600"/>
                </a:spcBef>
              </a:pPr>
              <a:r>
                <a:rPr lang="en-US" dirty="0"/>
                <a:t>Minimizes cost and effort to </a:t>
              </a:r>
              <a:br>
                <a:rPr lang="en-US" dirty="0"/>
              </a:br>
              <a:r>
                <a:rPr lang="en-US" dirty="0"/>
                <a:t>mitigate integration issues</a:t>
              </a:r>
            </a:p>
            <a:p>
              <a:r>
                <a:rPr lang="en-US" dirty="0"/>
                <a:t>Grace, efficiency, and effectiveness of situation-driven engagement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CB8B430-A7B1-FE1D-6AFF-DC170EA374D9}"/>
                </a:ext>
              </a:extLst>
            </p:cNvPr>
            <p:cNvCxnSpPr/>
            <p:nvPr/>
          </p:nvCxnSpPr>
          <p:spPr>
            <a:xfrm>
              <a:off x="381000" y="1371600"/>
              <a:ext cx="11506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0796EC5-93A1-A571-664A-5761A5E5167F}"/>
                </a:ext>
              </a:extLst>
            </p:cNvPr>
            <p:cNvCxnSpPr/>
            <p:nvPr/>
          </p:nvCxnSpPr>
          <p:spPr>
            <a:xfrm>
              <a:off x="381000" y="1905000"/>
              <a:ext cx="11506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7F93D65-D628-D2B8-7B80-7BF931AEE05A}"/>
                </a:ext>
              </a:extLst>
            </p:cNvPr>
            <p:cNvCxnSpPr/>
            <p:nvPr/>
          </p:nvCxnSpPr>
          <p:spPr>
            <a:xfrm>
              <a:off x="381000" y="2446351"/>
              <a:ext cx="11506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095437A-C499-CF67-6A35-FAF2F2417676}"/>
                </a:ext>
              </a:extLst>
            </p:cNvPr>
            <p:cNvCxnSpPr/>
            <p:nvPr/>
          </p:nvCxnSpPr>
          <p:spPr>
            <a:xfrm>
              <a:off x="382329" y="2980414"/>
              <a:ext cx="11506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BFEE338-06D9-2B9D-BF21-5F6A5D69B70C}"/>
                </a:ext>
              </a:extLst>
            </p:cNvPr>
            <p:cNvCxnSpPr/>
            <p:nvPr/>
          </p:nvCxnSpPr>
          <p:spPr>
            <a:xfrm>
              <a:off x="383653" y="3522431"/>
              <a:ext cx="11506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3BF3289-C1CB-831D-E90A-16E53BFC3EAC}"/>
                </a:ext>
              </a:extLst>
            </p:cNvPr>
            <p:cNvCxnSpPr/>
            <p:nvPr/>
          </p:nvCxnSpPr>
          <p:spPr>
            <a:xfrm>
              <a:off x="383204" y="4064443"/>
              <a:ext cx="11506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9A661C6-BF5A-6A1C-DF50-6DFF765BC54D}"/>
                </a:ext>
              </a:extLst>
            </p:cNvPr>
            <p:cNvCxnSpPr/>
            <p:nvPr/>
          </p:nvCxnSpPr>
          <p:spPr>
            <a:xfrm>
              <a:off x="382755" y="4606455"/>
              <a:ext cx="11506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1CE4ACF-FA75-4BB0-80EF-3E99035A9F7D}"/>
                </a:ext>
              </a:extLst>
            </p:cNvPr>
            <p:cNvCxnSpPr/>
            <p:nvPr/>
          </p:nvCxnSpPr>
          <p:spPr>
            <a:xfrm>
              <a:off x="382306" y="5148467"/>
              <a:ext cx="11506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0E763DC-D6E6-F622-A6AA-2963E0ADE77D}"/>
                </a:ext>
              </a:extLst>
            </p:cNvPr>
            <p:cNvSpPr/>
            <p:nvPr/>
          </p:nvSpPr>
          <p:spPr>
            <a:xfrm>
              <a:off x="387620" y="1066800"/>
              <a:ext cx="11492960" cy="4619714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noFill/>
              </a:endParaRP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831D31B-B814-3611-5FDF-4DCBE39E1F8A}"/>
                </a:ext>
              </a:extLst>
            </p:cNvPr>
            <p:cNvCxnSpPr/>
            <p:nvPr/>
          </p:nvCxnSpPr>
          <p:spPr>
            <a:xfrm>
              <a:off x="3200400" y="1066800"/>
              <a:ext cx="0" cy="461971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73B358C-19ED-8CFC-9ED6-663232961BB5}"/>
                </a:ext>
              </a:extLst>
            </p:cNvPr>
            <p:cNvCxnSpPr/>
            <p:nvPr/>
          </p:nvCxnSpPr>
          <p:spPr>
            <a:xfrm>
              <a:off x="7545437" y="1073283"/>
              <a:ext cx="0" cy="461971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305249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Inertia – The Bane of Agility</a:t>
            </a:r>
          </a:p>
        </p:txBody>
      </p:sp>
      <p:pic>
        <p:nvPicPr>
          <p:cNvPr id="37891" name="Picture 3" descr="StopDistan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8721" y="784226"/>
            <a:ext cx="5886450" cy="560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01D1485-2EB2-E037-57B6-2EBDEA4318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245" y="1818289"/>
            <a:ext cx="11449317" cy="4874611"/>
          </a:xfrm>
        </p:spPr>
        <p:txBody>
          <a:bodyPr/>
          <a:lstStyle/>
          <a:p>
            <a:pPr algn="ctr"/>
            <a:r>
              <a:rPr lang="en-US" dirty="0"/>
              <a:t>Grace, efficiency, effectiveness.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Conservation of resources</a:t>
            </a:r>
            <a:br>
              <a:rPr lang="en-US" dirty="0"/>
            </a:br>
            <a:r>
              <a:rPr lang="en-US" dirty="0"/>
              <a:t>is an operating objective &amp; metric of being agile.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A metric to evaluate and improve strategic aspects independently.</a:t>
            </a:r>
          </a:p>
          <a:p>
            <a:pPr algn="ctr"/>
            <a:r>
              <a:rPr lang="en-US" dirty="0"/>
              <a:t>A metric to evaluate and improve synergy &amp; balance among Aspects.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Not an end – a means.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1EA604A-70F6-AA5F-E26C-3F489A429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Implications</a:t>
            </a:r>
          </a:p>
        </p:txBody>
      </p:sp>
    </p:spTree>
    <p:extLst>
      <p:ext uri="{BB962C8B-B14F-4D97-AF65-F5344CB8AC3E}">
        <p14:creationId xmlns:p14="http://schemas.microsoft.com/office/powerpoint/2010/main" val="93571422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NTIMETER_SERIES_ID_KEY" val="alb1pwtumccqcy4prnmz7nxggj28z9ym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.pptx" id="{C2981221-3130-4F89-9692-5DDB109BC619}" vid="{CE988AA3-54B8-4DF4-A2CC-0FD10F7C804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7273</TotalTime>
  <Words>1169</Words>
  <Application>Microsoft Office PowerPoint</Application>
  <PresentationFormat>Widescreen</PresentationFormat>
  <Paragraphs>230</Paragraphs>
  <Slides>20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MS Mincho</vt:lpstr>
      <vt:lpstr>Arial</vt:lpstr>
      <vt:lpstr>Calibri</vt:lpstr>
      <vt:lpstr>Times New Roman</vt:lpstr>
      <vt:lpstr>Verdana</vt:lpstr>
      <vt:lpstr>Office Theme</vt:lpstr>
      <vt:lpstr>Conserving Energy as a Strategy for Dealing with Uncertainty and Dynamics in SE</vt:lpstr>
      <vt:lpstr>Abstract</vt:lpstr>
      <vt:lpstr>Instigation</vt:lpstr>
      <vt:lpstr>Context</vt:lpstr>
      <vt:lpstr>Agility</vt:lpstr>
      <vt:lpstr>PowerPoint Presentation</vt:lpstr>
      <vt:lpstr>Adaptable Modular Architectures</vt:lpstr>
      <vt:lpstr>Iterative Incremental Development</vt:lpstr>
      <vt:lpstr>Attentive Situational Awareness</vt:lpstr>
      <vt:lpstr>Attentive Decision Making</vt:lpstr>
      <vt:lpstr>Common-Mission Teaming</vt:lpstr>
      <vt:lpstr>Shared-Knowledge Management</vt:lpstr>
      <vt:lpstr>Continual Integration &amp; Test</vt:lpstr>
      <vt:lpstr>Being Agile</vt:lpstr>
      <vt:lpstr>On Emergence Group Experiential Engineering at Tesla  </vt:lpstr>
      <vt:lpstr>On Synergy harmonious, cohesive, coherent</vt:lpstr>
      <vt:lpstr>Agility is an Emergent Behavior of Synergistic Aspect Relationships</vt:lpstr>
      <vt:lpstr>Bifocal Lens</vt:lpstr>
      <vt:lpstr>Inertia – The Bane of Agility</vt:lpstr>
      <vt:lpstr>Implications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IS24 Security Paper Graphics</dc:title>
  <dc:creator>Rick Dove</dc:creator>
  <cp:lastModifiedBy>Rick Dove</cp:lastModifiedBy>
  <cp:revision>136</cp:revision>
  <cp:lastPrinted>2024-09-28T17:08:27Z</cp:lastPrinted>
  <dcterms:created xsi:type="dcterms:W3CDTF">2023-10-29T22:33:15Z</dcterms:created>
  <dcterms:modified xsi:type="dcterms:W3CDTF">2026-09-24T16:05:38Z</dcterms:modified>
</cp:coreProperties>
</file>